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43"/>
  </p:notesMasterIdLst>
  <p:sldIdLst>
    <p:sldId id="256" r:id="rId2"/>
    <p:sldId id="336" r:id="rId3"/>
    <p:sldId id="284" r:id="rId4"/>
    <p:sldId id="285" r:id="rId5"/>
    <p:sldId id="294" r:id="rId6"/>
    <p:sldId id="329" r:id="rId7"/>
    <p:sldId id="330" r:id="rId8"/>
    <p:sldId id="308" r:id="rId9"/>
    <p:sldId id="328" r:id="rId10"/>
    <p:sldId id="331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32" r:id="rId30"/>
    <p:sldId id="313" r:id="rId31"/>
    <p:sldId id="314" r:id="rId32"/>
    <p:sldId id="310" r:id="rId33"/>
    <p:sldId id="311" r:id="rId34"/>
    <p:sldId id="312" r:id="rId35"/>
    <p:sldId id="317" r:id="rId36"/>
    <p:sldId id="326" r:id="rId37"/>
    <p:sldId id="272" r:id="rId38"/>
    <p:sldId id="271" r:id="rId39"/>
    <p:sldId id="334" r:id="rId40"/>
    <p:sldId id="335" r:id="rId41"/>
    <p:sldId id="346" r:id="rId4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D8C415E-D085-1A02-57B8-878D35504F19}" v="223" dt="2024-10-20T12:46:22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29"/>
    <p:restoredTop sz="94694"/>
  </p:normalViewPr>
  <p:slideViewPr>
    <p:cSldViewPr snapToGrid="0">
      <p:cViewPr varScale="1">
        <p:scale>
          <a:sx n="140" d="100"/>
          <a:sy n="140" d="100"/>
        </p:scale>
        <p:origin x="144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Beltrao Braga" userId="S::gustavobb1@insper.edu.br::af0aa7ae-b103-44e9-9c36-8c21682b38a4" providerId="AD" clId="Web-{FD8C415E-D085-1A02-57B8-878D35504F19}"/>
    <pc:docChg chg="addSld delSld modSld sldOrd">
      <pc:chgData name="Gustavo Beltrao Braga" userId="S::gustavobb1@insper.edu.br::af0aa7ae-b103-44e9-9c36-8c21682b38a4" providerId="AD" clId="Web-{FD8C415E-D085-1A02-57B8-878D35504F19}" dt="2024-10-20T12:46:22.485" v="206" actId="20577"/>
      <pc:docMkLst>
        <pc:docMk/>
      </pc:docMkLst>
      <pc:sldChg chg="modSp">
        <pc:chgData name="Gustavo Beltrao Braga" userId="S::gustavobb1@insper.edu.br::af0aa7ae-b103-44e9-9c36-8c21682b38a4" providerId="AD" clId="Web-{FD8C415E-D085-1A02-57B8-878D35504F19}" dt="2024-10-19T12:45:02.275" v="6" actId="20577"/>
        <pc:sldMkLst>
          <pc:docMk/>
          <pc:sldMk cId="0" sldId="256"/>
        </pc:sldMkLst>
        <pc:spChg chg="mod">
          <ac:chgData name="Gustavo Beltrao Braga" userId="S::gustavobb1@insper.edu.br::af0aa7ae-b103-44e9-9c36-8c21682b38a4" providerId="AD" clId="Web-{FD8C415E-D085-1A02-57B8-878D35504F19}" dt="2024-10-19T12:45:02.275" v="6" actId="20577"/>
          <ac:spMkLst>
            <pc:docMk/>
            <pc:sldMk cId="0" sldId="256"/>
            <ac:spMk id="32" creationId="{00000000-0000-0000-0000-000000000000}"/>
          </ac:spMkLst>
        </pc:spChg>
      </pc:sldChg>
      <pc:sldChg chg="add">
        <pc:chgData name="Gustavo Beltrao Braga" userId="S::gustavobb1@insper.edu.br::af0aa7ae-b103-44e9-9c36-8c21682b38a4" providerId="AD" clId="Web-{FD8C415E-D085-1A02-57B8-878D35504F19}" dt="2024-10-19T12:51:33.676" v="32"/>
        <pc:sldMkLst>
          <pc:docMk/>
          <pc:sldMk cId="397781263" sldId="271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33.676" v="31"/>
        <pc:sldMkLst>
          <pc:docMk/>
          <pc:sldMk cId="2287338880" sldId="272"/>
        </pc:sldMkLst>
      </pc:sldChg>
      <pc:sldChg chg="addSp delSp modSp">
        <pc:chgData name="Gustavo Beltrao Braga" userId="S::gustavobb1@insper.edu.br::af0aa7ae-b103-44e9-9c36-8c21682b38a4" providerId="AD" clId="Web-{FD8C415E-D085-1A02-57B8-878D35504F19}" dt="2024-10-19T13:31:24.469" v="86" actId="1076"/>
        <pc:sldMkLst>
          <pc:docMk/>
          <pc:sldMk cId="0" sldId="284"/>
        </pc:sldMkLst>
        <pc:spChg chg="del">
          <ac:chgData name="Gustavo Beltrao Braga" userId="S::gustavobb1@insper.edu.br::af0aa7ae-b103-44e9-9c36-8c21682b38a4" providerId="AD" clId="Web-{FD8C415E-D085-1A02-57B8-878D35504F19}" dt="2024-10-19T13:24:15.174" v="58"/>
          <ac:spMkLst>
            <pc:docMk/>
            <pc:sldMk cId="0" sldId="284"/>
            <ac:spMk id="289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FD8C415E-D085-1A02-57B8-878D35504F19}" dt="2024-10-19T13:31:24.469" v="86" actId="1076"/>
          <ac:picMkLst>
            <pc:docMk/>
            <pc:sldMk cId="0" sldId="284"/>
            <ac:picMk id="2" creationId="{C56C5C0A-5D1A-DCAE-E9C6-1FC3F991E7DF}"/>
          </ac:picMkLst>
        </pc:picChg>
        <pc:picChg chg="del">
          <ac:chgData name="Gustavo Beltrao Braga" userId="S::gustavobb1@insper.edu.br::af0aa7ae-b103-44e9-9c36-8c21682b38a4" providerId="AD" clId="Web-{FD8C415E-D085-1A02-57B8-878D35504F19}" dt="2024-10-19T13:24:15.174" v="60"/>
          <ac:picMkLst>
            <pc:docMk/>
            <pc:sldMk cId="0" sldId="284"/>
            <ac:picMk id="287" creationId="{00000000-0000-0000-0000-000000000000}"/>
          </ac:picMkLst>
        </pc:picChg>
        <pc:picChg chg="del">
          <ac:chgData name="Gustavo Beltrao Braga" userId="S::gustavobb1@insper.edu.br::af0aa7ae-b103-44e9-9c36-8c21682b38a4" providerId="AD" clId="Web-{FD8C415E-D085-1A02-57B8-878D35504F19}" dt="2024-10-19T13:24:15.174" v="59"/>
          <ac:picMkLst>
            <pc:docMk/>
            <pc:sldMk cId="0" sldId="284"/>
            <ac:picMk id="288" creationId="{00000000-0000-0000-0000-000000000000}"/>
          </ac:picMkLst>
        </pc:picChg>
      </pc:sldChg>
      <pc:sldChg chg="addSp delSp modSp">
        <pc:chgData name="Gustavo Beltrao Braga" userId="S::gustavobb1@insper.edu.br::af0aa7ae-b103-44e9-9c36-8c21682b38a4" providerId="AD" clId="Web-{FD8C415E-D085-1A02-57B8-878D35504F19}" dt="2024-10-19T13:48:01.266" v="179" actId="1076"/>
        <pc:sldMkLst>
          <pc:docMk/>
          <pc:sldMk cId="0" sldId="286"/>
        </pc:sldMkLst>
        <pc:spChg chg="add del mod">
          <ac:chgData name="Gustavo Beltrao Braga" userId="S::gustavobb1@insper.edu.br::af0aa7ae-b103-44e9-9c36-8c21682b38a4" providerId="AD" clId="Web-{FD8C415E-D085-1A02-57B8-878D35504F19}" dt="2024-10-19T13:47:20.234" v="164"/>
          <ac:spMkLst>
            <pc:docMk/>
            <pc:sldMk cId="0" sldId="286"/>
            <ac:spMk id="3" creationId="{76C6E871-FD36-25B3-89D4-42041086C5F7}"/>
          </ac:spMkLst>
        </pc:spChg>
        <pc:spChg chg="add del mod">
          <ac:chgData name="Gustavo Beltrao Braga" userId="S::gustavobb1@insper.edu.br::af0aa7ae-b103-44e9-9c36-8c21682b38a4" providerId="AD" clId="Web-{FD8C415E-D085-1A02-57B8-878D35504F19}" dt="2024-10-19T13:47:34" v="167"/>
          <ac:spMkLst>
            <pc:docMk/>
            <pc:sldMk cId="0" sldId="286"/>
            <ac:spMk id="4" creationId="{58403AB1-481E-4A6B-AE68-809B21E962B9}"/>
          </ac:spMkLst>
        </pc:spChg>
        <pc:spChg chg="del">
          <ac:chgData name="Gustavo Beltrao Braga" userId="S::gustavobb1@insper.edu.br::af0aa7ae-b103-44e9-9c36-8c21682b38a4" providerId="AD" clId="Web-{FD8C415E-D085-1A02-57B8-878D35504F19}" dt="2024-10-19T13:46:59.327" v="157"/>
          <ac:spMkLst>
            <pc:docMk/>
            <pc:sldMk cId="0" sldId="286"/>
            <ac:spMk id="305" creationId="{00000000-0000-0000-0000-000000000000}"/>
          </ac:spMkLst>
        </pc:spChg>
        <pc:spChg chg="mod">
          <ac:chgData name="Gustavo Beltrao Braga" userId="S::gustavobb1@insper.edu.br::af0aa7ae-b103-44e9-9c36-8c21682b38a4" providerId="AD" clId="Web-{FD8C415E-D085-1A02-57B8-878D35504F19}" dt="2024-10-19T13:47:51.579" v="175" actId="1076"/>
          <ac:spMkLst>
            <pc:docMk/>
            <pc:sldMk cId="0" sldId="286"/>
            <ac:spMk id="308" creationId="{00000000-0000-0000-0000-000000000000}"/>
          </ac:spMkLst>
        </pc:spChg>
        <pc:spChg chg="mod">
          <ac:chgData name="Gustavo Beltrao Braga" userId="S::gustavobb1@insper.edu.br::af0aa7ae-b103-44e9-9c36-8c21682b38a4" providerId="AD" clId="Web-{FD8C415E-D085-1A02-57B8-878D35504F19}" dt="2024-10-19T13:48:01.266" v="179" actId="1076"/>
          <ac:spMkLst>
            <pc:docMk/>
            <pc:sldMk cId="0" sldId="286"/>
            <ac:spMk id="309" creationId="{00000000-0000-0000-0000-000000000000}"/>
          </ac:spMkLst>
        </pc:spChg>
        <pc:picChg chg="add mod modCrop">
          <ac:chgData name="Gustavo Beltrao Braga" userId="S::gustavobb1@insper.edu.br::af0aa7ae-b103-44e9-9c36-8c21682b38a4" providerId="AD" clId="Web-{FD8C415E-D085-1A02-57B8-878D35504F19}" dt="2024-10-19T13:47:51.610" v="176" actId="1076"/>
          <ac:picMkLst>
            <pc:docMk/>
            <pc:sldMk cId="0" sldId="286"/>
            <ac:picMk id="5" creationId="{D5DF1C59-25CB-A395-A91C-30C2AC8BF3B1}"/>
          </ac:picMkLst>
        </pc:picChg>
        <pc:picChg chg="mod modCrop">
          <ac:chgData name="Gustavo Beltrao Braga" userId="S::gustavobb1@insper.edu.br::af0aa7ae-b103-44e9-9c36-8c21682b38a4" providerId="AD" clId="Web-{FD8C415E-D085-1A02-57B8-878D35504F19}" dt="2024-10-19T13:47:54.297" v="178" actId="1076"/>
          <ac:picMkLst>
            <pc:docMk/>
            <pc:sldMk cId="0" sldId="286"/>
            <ac:picMk id="303" creationId="{00000000-0000-0000-0000-000000000000}"/>
          </ac:picMkLst>
        </pc:picChg>
      </pc:sldChg>
      <pc:sldChg chg="mod modShow">
        <pc:chgData name="Gustavo Beltrao Braga" userId="S::gustavobb1@insper.edu.br::af0aa7ae-b103-44e9-9c36-8c21682b38a4" providerId="AD" clId="Web-{FD8C415E-D085-1A02-57B8-878D35504F19}" dt="2024-10-19T12:47:06.044" v="20"/>
        <pc:sldMkLst>
          <pc:docMk/>
          <pc:sldMk cId="0" sldId="287"/>
        </pc:sldMkLst>
      </pc:sldChg>
      <pc:sldChg chg="del">
        <pc:chgData name="Gustavo Beltrao Braga" userId="S::gustavobb1@insper.edu.br::af0aa7ae-b103-44e9-9c36-8c21682b38a4" providerId="AD" clId="Web-{FD8C415E-D085-1A02-57B8-878D35504F19}" dt="2024-10-19T13:32:16.720" v="87"/>
        <pc:sldMkLst>
          <pc:docMk/>
          <pc:sldMk cId="0" sldId="292"/>
        </pc:sldMkLst>
      </pc:sldChg>
      <pc:sldChg chg="addSp delSp modSp ord">
        <pc:chgData name="Gustavo Beltrao Braga" userId="S::gustavobb1@insper.edu.br::af0aa7ae-b103-44e9-9c36-8c21682b38a4" providerId="AD" clId="Web-{FD8C415E-D085-1A02-57B8-878D35504F19}" dt="2024-10-19T13:41:53.038" v="155"/>
        <pc:sldMkLst>
          <pc:docMk/>
          <pc:sldMk cId="0" sldId="294"/>
        </pc:sldMkLst>
        <pc:spChg chg="add mod">
          <ac:chgData name="Gustavo Beltrao Braga" userId="S::gustavobb1@insper.edu.br::af0aa7ae-b103-44e9-9c36-8c21682b38a4" providerId="AD" clId="Web-{FD8C415E-D085-1A02-57B8-878D35504F19}" dt="2024-10-19T13:40:03.501" v="134" actId="1076"/>
          <ac:spMkLst>
            <pc:docMk/>
            <pc:sldMk cId="0" sldId="294"/>
            <ac:spMk id="3" creationId="{350A49A4-E3A1-5894-16B6-14B5D68E5E31}"/>
          </ac:spMkLst>
        </pc:spChg>
        <pc:spChg chg="add mod">
          <ac:chgData name="Gustavo Beltrao Braga" userId="S::gustavobb1@insper.edu.br::af0aa7ae-b103-44e9-9c36-8c21682b38a4" providerId="AD" clId="Web-{FD8C415E-D085-1A02-57B8-878D35504F19}" dt="2024-10-19T13:40:00.173" v="132" actId="1076"/>
          <ac:spMkLst>
            <pc:docMk/>
            <pc:sldMk cId="0" sldId="294"/>
            <ac:spMk id="5" creationId="{C70AD412-A19D-BFEB-5780-E7494F6043EE}"/>
          </ac:spMkLst>
        </pc:spChg>
        <pc:spChg chg="mod">
          <ac:chgData name="Gustavo Beltrao Braga" userId="S::gustavobb1@insper.edu.br::af0aa7ae-b103-44e9-9c36-8c21682b38a4" providerId="AD" clId="Web-{FD8C415E-D085-1A02-57B8-878D35504F19}" dt="2024-10-19T13:40:21.689" v="140" actId="1076"/>
          <ac:spMkLst>
            <pc:docMk/>
            <pc:sldMk cId="0" sldId="294"/>
            <ac:spMk id="374" creationId="{00000000-0000-0000-0000-000000000000}"/>
          </ac:spMkLst>
        </pc:spChg>
        <pc:spChg chg="del">
          <ac:chgData name="Gustavo Beltrao Braga" userId="S::gustavobb1@insper.edu.br::af0aa7ae-b103-44e9-9c36-8c21682b38a4" providerId="AD" clId="Web-{FD8C415E-D085-1A02-57B8-878D35504F19}" dt="2024-10-19T13:33:48.879" v="90"/>
          <ac:spMkLst>
            <pc:docMk/>
            <pc:sldMk cId="0" sldId="294"/>
            <ac:spMk id="377" creationId="{00000000-0000-0000-0000-000000000000}"/>
          </ac:spMkLst>
        </pc:spChg>
        <pc:spChg chg="del">
          <ac:chgData name="Gustavo Beltrao Braga" userId="S::gustavobb1@insper.edu.br::af0aa7ae-b103-44e9-9c36-8c21682b38a4" providerId="AD" clId="Web-{FD8C415E-D085-1A02-57B8-878D35504F19}" dt="2024-10-19T13:33:48.879" v="89"/>
          <ac:spMkLst>
            <pc:docMk/>
            <pc:sldMk cId="0" sldId="294"/>
            <ac:spMk id="378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FD8C415E-D085-1A02-57B8-878D35504F19}" dt="2024-10-19T13:40:00.173" v="131" actId="1076"/>
          <ac:picMkLst>
            <pc:docMk/>
            <pc:sldMk cId="0" sldId="294"/>
            <ac:picMk id="2" creationId="{16283EBA-F75D-275D-361E-08DEBAB80D6F}"/>
          </ac:picMkLst>
        </pc:picChg>
        <pc:picChg chg="add del mod">
          <ac:chgData name="Gustavo Beltrao Braga" userId="S::gustavobb1@insper.edu.br::af0aa7ae-b103-44e9-9c36-8c21682b38a4" providerId="AD" clId="Web-{FD8C415E-D085-1A02-57B8-878D35504F19}" dt="2024-10-19T13:39:01.093" v="122"/>
          <ac:picMkLst>
            <pc:docMk/>
            <pc:sldMk cId="0" sldId="294"/>
            <ac:picMk id="4" creationId="{E50F49F1-C7CD-7A87-548E-8349E5785425}"/>
          </ac:picMkLst>
        </pc:picChg>
        <pc:picChg chg="add mod">
          <ac:chgData name="Gustavo Beltrao Braga" userId="S::gustavobb1@insper.edu.br::af0aa7ae-b103-44e9-9c36-8c21682b38a4" providerId="AD" clId="Web-{FD8C415E-D085-1A02-57B8-878D35504F19}" dt="2024-10-19T13:40:00.251" v="133" actId="1076"/>
          <ac:picMkLst>
            <pc:docMk/>
            <pc:sldMk cId="0" sldId="294"/>
            <ac:picMk id="6" creationId="{A7FE57D3-ABE4-FD68-950D-4CF587AE2F16}"/>
          </ac:picMkLst>
        </pc:picChg>
        <pc:picChg chg="del">
          <ac:chgData name="Gustavo Beltrao Braga" userId="S::gustavobb1@insper.edu.br::af0aa7ae-b103-44e9-9c36-8c21682b38a4" providerId="AD" clId="Web-{FD8C415E-D085-1A02-57B8-878D35504F19}" dt="2024-10-19T13:33:48.879" v="91"/>
          <ac:picMkLst>
            <pc:docMk/>
            <pc:sldMk cId="0" sldId="294"/>
            <ac:picMk id="376" creationId="{00000000-0000-0000-0000-000000000000}"/>
          </ac:picMkLst>
        </pc:picChg>
        <pc:picChg chg="del">
          <ac:chgData name="Gustavo Beltrao Braga" userId="S::gustavobb1@insper.edu.br::af0aa7ae-b103-44e9-9c36-8c21682b38a4" providerId="AD" clId="Web-{FD8C415E-D085-1A02-57B8-878D35504F19}" dt="2024-10-19T13:33:48.879" v="88"/>
          <ac:picMkLst>
            <pc:docMk/>
            <pc:sldMk cId="0" sldId="294"/>
            <ac:picMk id="379" creationId="{00000000-0000-0000-0000-000000000000}"/>
          </ac:picMkLst>
        </pc:picChg>
      </pc:sldChg>
      <pc:sldChg chg="del mod modShow">
        <pc:chgData name="Gustavo Beltrao Braga" userId="S::gustavobb1@insper.edu.br::af0aa7ae-b103-44e9-9c36-8c21682b38a4" providerId="AD" clId="Web-{FD8C415E-D085-1A02-57B8-878D35504F19}" dt="2024-10-19T13:42:20.679" v="156"/>
        <pc:sldMkLst>
          <pc:docMk/>
          <pc:sldMk cId="2727885426" sldId="307"/>
        </pc:sldMkLst>
      </pc:sldChg>
      <pc:sldChg chg="modSp add">
        <pc:chgData name="Gustavo Beltrao Braga" userId="S::gustavobb1@insper.edu.br::af0aa7ae-b103-44e9-9c36-8c21682b38a4" providerId="AD" clId="Web-{FD8C415E-D085-1A02-57B8-878D35504F19}" dt="2024-10-19T13:49:31.284" v="190" actId="14100"/>
        <pc:sldMkLst>
          <pc:docMk/>
          <pc:sldMk cId="1712022753" sldId="308"/>
        </pc:sldMkLst>
        <pc:spChg chg="mod">
          <ac:chgData name="Gustavo Beltrao Braga" userId="S::gustavobb1@insper.edu.br::af0aa7ae-b103-44e9-9c36-8c21682b38a4" providerId="AD" clId="Web-{FD8C415E-D085-1A02-57B8-878D35504F19}" dt="2024-10-19T12:46:04.292" v="16" actId="20577"/>
          <ac:spMkLst>
            <pc:docMk/>
            <pc:sldMk cId="1712022753" sldId="308"/>
            <ac:spMk id="2" creationId="{EF340883-219E-1108-F41E-DAE1E032AC87}"/>
          </ac:spMkLst>
        </pc:spChg>
        <pc:picChg chg="mod">
          <ac:chgData name="Gustavo Beltrao Braga" userId="S::gustavobb1@insper.edu.br::af0aa7ae-b103-44e9-9c36-8c21682b38a4" providerId="AD" clId="Web-{FD8C415E-D085-1A02-57B8-878D35504F19}" dt="2024-10-19T13:49:31.284" v="190" actId="14100"/>
          <ac:picMkLst>
            <pc:docMk/>
            <pc:sldMk cId="1712022753" sldId="308"/>
            <ac:picMk id="8" creationId="{21AEAE67-BD3D-E967-AC98-B9904768B5A3}"/>
          </ac:picMkLst>
        </pc:picChg>
      </pc:sldChg>
      <pc:sldChg chg="add">
        <pc:chgData name="Gustavo Beltrao Braga" userId="S::gustavobb1@insper.edu.br::af0aa7ae-b103-44e9-9c36-8c21682b38a4" providerId="AD" clId="Web-{FD8C415E-D085-1A02-57B8-878D35504F19}" dt="2024-10-19T12:51:00.816" v="26"/>
        <pc:sldMkLst>
          <pc:docMk/>
          <pc:sldMk cId="4207393658" sldId="310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00.831" v="27"/>
        <pc:sldMkLst>
          <pc:docMk/>
          <pc:sldMk cId="3846495236" sldId="311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00.831" v="28"/>
        <pc:sldMkLst>
          <pc:docMk/>
          <pc:sldMk cId="2655282994" sldId="312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00.816" v="24"/>
        <pc:sldMkLst>
          <pc:docMk/>
          <pc:sldMk cId="2960019925" sldId="313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00.816" v="25"/>
        <pc:sldMkLst>
          <pc:docMk/>
          <pc:sldMk cId="1925560877" sldId="314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20.519" v="29"/>
        <pc:sldMkLst>
          <pc:docMk/>
          <pc:sldMk cId="3187671037" sldId="317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20.519" v="30"/>
        <pc:sldMkLst>
          <pc:docMk/>
          <pc:sldMk cId="2047917734" sldId="326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45:42.214" v="9"/>
        <pc:sldMkLst>
          <pc:docMk/>
          <pc:sldMk cId="3353827742" sldId="328"/>
        </pc:sldMkLst>
      </pc:sldChg>
      <pc:sldChg chg="addSp delSp modSp add del ord">
        <pc:chgData name="Gustavo Beltrao Braga" userId="S::gustavobb1@insper.edu.br::af0aa7ae-b103-44e9-9c36-8c21682b38a4" providerId="AD" clId="Web-{FD8C415E-D085-1A02-57B8-878D35504F19}" dt="2024-10-19T13:41:53.022" v="154"/>
        <pc:sldMkLst>
          <pc:docMk/>
          <pc:sldMk cId="1036294833" sldId="329"/>
        </pc:sldMkLst>
        <pc:spChg chg="mod">
          <ac:chgData name="Gustavo Beltrao Braga" userId="S::gustavobb1@insper.edu.br::af0aa7ae-b103-44e9-9c36-8c21682b38a4" providerId="AD" clId="Web-{FD8C415E-D085-1A02-57B8-878D35504F19}" dt="2024-10-19T13:41:29.069" v="149" actId="20577"/>
          <ac:spMkLst>
            <pc:docMk/>
            <pc:sldMk cId="1036294833" sldId="329"/>
            <ac:spMk id="2" creationId="{EF340883-219E-1108-F41E-DAE1E032AC87}"/>
          </ac:spMkLst>
        </pc:spChg>
        <pc:spChg chg="del">
          <ac:chgData name="Gustavo Beltrao Braga" userId="S::gustavobb1@insper.edu.br::af0aa7ae-b103-44e9-9c36-8c21682b38a4" providerId="AD" clId="Web-{FD8C415E-D085-1A02-57B8-878D35504F19}" dt="2024-10-19T13:41:18.397" v="147"/>
          <ac:spMkLst>
            <pc:docMk/>
            <pc:sldMk cId="1036294833" sldId="329"/>
            <ac:spMk id="3" creationId="{C94EBA4D-ADFE-F96F-E8BC-AB394E42260F}"/>
          </ac:spMkLst>
        </pc:spChg>
        <pc:spChg chg="add mod">
          <ac:chgData name="Gustavo Beltrao Braga" userId="S::gustavobb1@insper.edu.br::af0aa7ae-b103-44e9-9c36-8c21682b38a4" providerId="AD" clId="Web-{FD8C415E-D085-1A02-57B8-878D35504F19}" dt="2024-10-19T13:40:50.630" v="143"/>
          <ac:spMkLst>
            <pc:docMk/>
            <pc:sldMk cId="1036294833" sldId="329"/>
            <ac:spMk id="6" creationId="{94EF707D-2822-12F8-E713-2388726E2F71}"/>
          </ac:spMkLst>
        </pc:spChg>
        <pc:spChg chg="add del mod">
          <ac:chgData name="Gustavo Beltrao Braga" userId="S::gustavobb1@insper.edu.br::af0aa7ae-b103-44e9-9c36-8c21682b38a4" providerId="AD" clId="Web-{FD8C415E-D085-1A02-57B8-878D35504F19}" dt="2024-10-19T13:41:31.897" v="150"/>
          <ac:spMkLst>
            <pc:docMk/>
            <pc:sldMk cId="1036294833" sldId="329"/>
            <ac:spMk id="10" creationId="{CAD084F5-4F01-9552-A981-9A62F9E67F5C}"/>
          </ac:spMkLst>
        </pc:spChg>
        <pc:picChg chg="del mod">
          <ac:chgData name="Gustavo Beltrao Braga" userId="S::gustavobb1@insper.edu.br::af0aa7ae-b103-44e9-9c36-8c21682b38a4" providerId="AD" clId="Web-{FD8C415E-D085-1A02-57B8-878D35504F19}" dt="2024-10-19T13:40:56.240" v="144"/>
          <ac:picMkLst>
            <pc:docMk/>
            <pc:sldMk cId="1036294833" sldId="329"/>
            <ac:picMk id="5" creationId="{4642CD6A-C037-8E87-1FA6-4425D13CD7DC}"/>
          </ac:picMkLst>
        </pc:picChg>
        <pc:picChg chg="del">
          <ac:chgData name="Gustavo Beltrao Braga" userId="S::gustavobb1@insper.edu.br::af0aa7ae-b103-44e9-9c36-8c21682b38a4" providerId="AD" clId="Web-{FD8C415E-D085-1A02-57B8-878D35504F19}" dt="2024-10-19T13:40:25.642" v="141"/>
          <ac:picMkLst>
            <pc:docMk/>
            <pc:sldMk cId="1036294833" sldId="329"/>
            <ac:picMk id="7" creationId="{12D05BA4-5EC8-246F-D55B-85FADAA3A595}"/>
          </ac:picMkLst>
        </pc:picChg>
        <pc:picChg chg="add mod">
          <ac:chgData name="Gustavo Beltrao Braga" userId="S::gustavobb1@insper.edu.br::af0aa7ae-b103-44e9-9c36-8c21682b38a4" providerId="AD" clId="Web-{FD8C415E-D085-1A02-57B8-878D35504F19}" dt="2024-10-19T13:41:08.568" v="146"/>
          <ac:picMkLst>
            <pc:docMk/>
            <pc:sldMk cId="1036294833" sldId="329"/>
            <ac:picMk id="8" creationId="{304AF714-BBF2-12E9-6F1A-721E69487FB4}"/>
          </ac:picMkLst>
        </pc:picChg>
      </pc:sldChg>
      <pc:sldChg chg="add del ord">
        <pc:chgData name="Gustavo Beltrao Braga" userId="S::gustavobb1@insper.edu.br::af0aa7ae-b103-44e9-9c36-8c21682b38a4" providerId="AD" clId="Web-{FD8C415E-D085-1A02-57B8-878D35504F19}" dt="2024-10-19T13:41:53.022" v="153"/>
        <pc:sldMkLst>
          <pc:docMk/>
          <pc:sldMk cId="1981549800" sldId="330"/>
        </pc:sldMkLst>
      </pc:sldChg>
      <pc:sldChg chg="addSp delSp modSp add">
        <pc:chgData name="Gustavo Beltrao Braga" userId="S::gustavobb1@insper.edu.br::af0aa7ae-b103-44e9-9c36-8c21682b38a4" providerId="AD" clId="Web-{FD8C415E-D085-1A02-57B8-878D35504F19}" dt="2024-10-20T12:46:22.485" v="206" actId="20577"/>
        <pc:sldMkLst>
          <pc:docMk/>
          <pc:sldMk cId="2734395860" sldId="331"/>
        </pc:sldMkLst>
        <pc:spChg chg="mod">
          <ac:chgData name="Gustavo Beltrao Braga" userId="S::gustavobb1@insper.edu.br::af0aa7ae-b103-44e9-9c36-8c21682b38a4" providerId="AD" clId="Web-{FD8C415E-D085-1A02-57B8-878D35504F19}" dt="2024-10-20T12:46:22.485" v="206" actId="20577"/>
          <ac:spMkLst>
            <pc:docMk/>
            <pc:sldMk cId="2734395860" sldId="331"/>
            <ac:spMk id="3" creationId="{C94EBA4D-ADFE-F96F-E8BC-AB394E42260F}"/>
          </ac:spMkLst>
        </pc:spChg>
        <pc:picChg chg="del">
          <ac:chgData name="Gustavo Beltrao Braga" userId="S::gustavobb1@insper.edu.br::af0aa7ae-b103-44e9-9c36-8c21682b38a4" providerId="AD" clId="Web-{FD8C415E-D085-1A02-57B8-878D35504F19}" dt="2024-10-19T13:48:53.955" v="181"/>
          <ac:picMkLst>
            <pc:docMk/>
            <pc:sldMk cId="2734395860" sldId="331"/>
            <ac:picMk id="7" creationId="{63BD01D5-48A2-7CBF-8F26-E5A3A8D7DC90}"/>
          </ac:picMkLst>
        </pc:picChg>
        <pc:picChg chg="del">
          <ac:chgData name="Gustavo Beltrao Braga" userId="S::gustavobb1@insper.edu.br::af0aa7ae-b103-44e9-9c36-8c21682b38a4" providerId="AD" clId="Web-{FD8C415E-D085-1A02-57B8-878D35504F19}" dt="2024-10-19T13:48:53.955" v="180"/>
          <ac:picMkLst>
            <pc:docMk/>
            <pc:sldMk cId="2734395860" sldId="331"/>
            <ac:picMk id="11" creationId="{59BFBA42-E346-3069-BD9C-94232D875DDC}"/>
          </ac:picMkLst>
        </pc:picChg>
        <pc:picChg chg="add mod">
          <ac:chgData name="Gustavo Beltrao Braga" userId="S::gustavobb1@insper.edu.br::af0aa7ae-b103-44e9-9c36-8c21682b38a4" providerId="AD" clId="Web-{FD8C415E-D085-1A02-57B8-878D35504F19}" dt="2024-10-19T13:48:58.440" v="186" actId="1076"/>
          <ac:picMkLst>
            <pc:docMk/>
            <pc:sldMk cId="2734395860" sldId="331"/>
            <ac:picMk id="14" creationId="{501E8C59-E04A-CE19-D303-919B4D4E35FB}"/>
          </ac:picMkLst>
        </pc:picChg>
        <pc:picChg chg="add mod">
          <ac:chgData name="Gustavo Beltrao Braga" userId="S::gustavobb1@insper.edu.br::af0aa7ae-b103-44e9-9c36-8c21682b38a4" providerId="AD" clId="Web-{FD8C415E-D085-1A02-57B8-878D35504F19}" dt="2024-10-19T13:49:43.206" v="192" actId="1076"/>
          <ac:picMkLst>
            <pc:docMk/>
            <pc:sldMk cId="2734395860" sldId="331"/>
            <ac:picMk id="16" creationId="{0BEC7DC3-71F9-DEE1-7CF7-6856425376FF}"/>
          </ac:picMkLst>
        </pc:picChg>
      </pc:sldChg>
      <pc:sldChg chg="add">
        <pc:chgData name="Gustavo Beltrao Braga" userId="S::gustavobb1@insper.edu.br::af0aa7ae-b103-44e9-9c36-8c21682b38a4" providerId="AD" clId="Web-{FD8C415E-D085-1A02-57B8-878D35504F19}" dt="2024-10-19T12:51:00.800" v="23"/>
        <pc:sldMkLst>
          <pc:docMk/>
          <pc:sldMk cId="4108506128" sldId="332"/>
        </pc:sldMkLst>
      </pc:sldChg>
      <pc:sldChg chg="addSp delSp modSp add">
        <pc:chgData name="Gustavo Beltrao Braga" userId="S::gustavobb1@insper.edu.br::af0aa7ae-b103-44e9-9c36-8c21682b38a4" providerId="AD" clId="Web-{FD8C415E-D085-1A02-57B8-878D35504F19}" dt="2024-10-19T12:53:36.445" v="37"/>
        <pc:sldMkLst>
          <pc:docMk/>
          <pc:sldMk cId="3226231667" sldId="334"/>
        </pc:sldMkLst>
        <pc:spChg chg="add del mod">
          <ac:chgData name="Gustavo Beltrao Braga" userId="S::gustavobb1@insper.edu.br::af0aa7ae-b103-44e9-9c36-8c21682b38a4" providerId="AD" clId="Web-{FD8C415E-D085-1A02-57B8-878D35504F19}" dt="2024-10-19T12:53:36.445" v="37"/>
          <ac:spMkLst>
            <pc:docMk/>
            <pc:sldMk cId="3226231667" sldId="334"/>
            <ac:spMk id="3" creationId="{3F031266-6C9C-4D63-14F1-FC28F0BD6F2C}"/>
          </ac:spMkLst>
        </pc:spChg>
      </pc:sldChg>
      <pc:sldChg chg="addSp delSp modSp new">
        <pc:chgData name="Gustavo Beltrao Braga" userId="S::gustavobb1@insper.edu.br::af0aa7ae-b103-44e9-9c36-8c21682b38a4" providerId="AD" clId="Web-{FD8C415E-D085-1A02-57B8-878D35504F19}" dt="2024-10-19T13:01:04.737" v="47" actId="20577"/>
        <pc:sldMkLst>
          <pc:docMk/>
          <pc:sldMk cId="4148917675" sldId="335"/>
        </pc:sldMkLst>
        <pc:spChg chg="mod">
          <ac:chgData name="Gustavo Beltrao Braga" userId="S::gustavobb1@insper.edu.br::af0aa7ae-b103-44e9-9c36-8c21682b38a4" providerId="AD" clId="Web-{FD8C415E-D085-1A02-57B8-878D35504F19}" dt="2024-10-19T13:01:04.737" v="47" actId="20577"/>
          <ac:spMkLst>
            <pc:docMk/>
            <pc:sldMk cId="4148917675" sldId="335"/>
            <ac:spMk id="2" creationId="{DEC8F6FA-4F2F-EFA8-71EC-4A53CAE027E2}"/>
          </ac:spMkLst>
        </pc:spChg>
        <pc:spChg chg="mod">
          <ac:chgData name="Gustavo Beltrao Braga" userId="S::gustavobb1@insper.edu.br::af0aa7ae-b103-44e9-9c36-8c21682b38a4" providerId="AD" clId="Web-{FD8C415E-D085-1A02-57B8-878D35504F19}" dt="2024-10-19T12:53:47.304" v="42" actId="20577"/>
          <ac:spMkLst>
            <pc:docMk/>
            <pc:sldMk cId="4148917675" sldId="335"/>
            <ac:spMk id="3" creationId="{EAC476CD-2772-1B32-8DB3-453124DDEDB7}"/>
          </ac:spMkLst>
        </pc:spChg>
        <pc:spChg chg="add del mod">
          <ac:chgData name="Gustavo Beltrao Braga" userId="S::gustavobb1@insper.edu.br::af0aa7ae-b103-44e9-9c36-8c21682b38a4" providerId="AD" clId="Web-{FD8C415E-D085-1A02-57B8-878D35504F19}" dt="2024-10-19T12:53:56.664" v="43"/>
          <ac:spMkLst>
            <pc:docMk/>
            <pc:sldMk cId="4148917675" sldId="335"/>
            <ac:spMk id="5" creationId="{E28E8D4B-127C-2CE3-CF25-3EC596793E8B}"/>
          </ac:spMkLst>
        </pc:spChg>
      </pc:sldChg>
      <pc:sldChg chg="addSp delSp modSp new">
        <pc:chgData name="Gustavo Beltrao Braga" userId="S::gustavobb1@insper.edu.br::af0aa7ae-b103-44e9-9c36-8c21682b38a4" providerId="AD" clId="Web-{FD8C415E-D085-1A02-57B8-878D35504F19}" dt="2024-10-19T13:31:18.250" v="85" actId="1076"/>
        <pc:sldMkLst>
          <pc:docMk/>
          <pc:sldMk cId="266794937" sldId="336"/>
        </pc:sldMkLst>
        <pc:spChg chg="mod">
          <ac:chgData name="Gustavo Beltrao Braga" userId="S::gustavobb1@insper.edu.br::af0aa7ae-b103-44e9-9c36-8c21682b38a4" providerId="AD" clId="Web-{FD8C415E-D085-1A02-57B8-878D35504F19}" dt="2024-10-19T13:27:15.118" v="67" actId="20577"/>
          <ac:spMkLst>
            <pc:docMk/>
            <pc:sldMk cId="266794937" sldId="336"/>
            <ac:spMk id="2" creationId="{D6837618-56D9-E45E-022B-DC91A83579C0}"/>
          </ac:spMkLst>
        </pc:spChg>
        <pc:spChg chg="del">
          <ac:chgData name="Gustavo Beltrao Braga" userId="S::gustavobb1@insper.edu.br::af0aa7ae-b103-44e9-9c36-8c21682b38a4" providerId="AD" clId="Web-{FD8C415E-D085-1A02-57B8-878D35504F19}" dt="2024-10-19T13:31:02.562" v="76"/>
          <ac:spMkLst>
            <pc:docMk/>
            <pc:sldMk cId="266794937" sldId="336"/>
            <ac:spMk id="3" creationId="{6EB4B5E2-54E1-431E-8EEB-A8A7D04AADE5}"/>
          </ac:spMkLst>
        </pc:spChg>
        <pc:picChg chg="add mod">
          <ac:chgData name="Gustavo Beltrao Braga" userId="S::gustavobb1@insper.edu.br::af0aa7ae-b103-44e9-9c36-8c21682b38a4" providerId="AD" clId="Web-{FD8C415E-D085-1A02-57B8-878D35504F19}" dt="2024-10-19T13:31:18.250" v="84" actId="1076"/>
          <ac:picMkLst>
            <pc:docMk/>
            <pc:sldMk cId="266794937" sldId="336"/>
            <ac:picMk id="5" creationId="{57CA538D-186D-99A2-5418-EF725E720034}"/>
          </ac:picMkLst>
        </pc:picChg>
        <pc:picChg chg="add mod">
          <ac:chgData name="Gustavo Beltrao Braga" userId="S::gustavobb1@insper.edu.br::af0aa7ae-b103-44e9-9c36-8c21682b38a4" providerId="AD" clId="Web-{FD8C415E-D085-1A02-57B8-878D35504F19}" dt="2024-10-19T13:31:18.250" v="85" actId="1076"/>
          <ac:picMkLst>
            <pc:docMk/>
            <pc:sldMk cId="266794937" sldId="336"/>
            <ac:picMk id="6" creationId="{173E3557-2C23-4685-D93F-A4B459D407C9}"/>
          </ac:picMkLst>
        </pc:picChg>
      </pc:sldChg>
      <pc:sldChg chg="add del">
        <pc:chgData name="Gustavo Beltrao Braga" userId="S::gustavobb1@insper.edu.br::af0aa7ae-b103-44e9-9c36-8c21682b38a4" providerId="AD" clId="Web-{FD8C415E-D085-1A02-57B8-878D35504F19}" dt="2024-10-19T13:20:02.696" v="51"/>
        <pc:sldMkLst>
          <pc:docMk/>
          <pc:sldMk cId="4138731015" sldId="416"/>
        </pc:sldMkLst>
      </pc:sldChg>
      <pc:sldChg chg="add del">
        <pc:chgData name="Gustavo Beltrao Braga" userId="S::gustavobb1@insper.edu.br::af0aa7ae-b103-44e9-9c36-8c21682b38a4" providerId="AD" clId="Web-{FD8C415E-D085-1A02-57B8-878D35504F19}" dt="2024-10-19T13:20:02.696" v="50"/>
        <pc:sldMkLst>
          <pc:docMk/>
          <pc:sldMk cId="1581258810" sldId="4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6cf82862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f6cf82862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6cf82862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f6cf82862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6cf82862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f6cf82862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6cf82862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f6cf82862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3823b695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3823b695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f3823b6950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3823b695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3823b695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f3823b6950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3823b695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3823b695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f3823b6950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3823b695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3823b695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f3823b6950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3823b6950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3823b6950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f3823b6950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3823b6950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3823b6950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f3823b6950_1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6cf8286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f6cf82862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f6cf82862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3823b6950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3823b6950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f3823b6950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3823b6950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3823b6950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3823b6950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3823b6950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3823b6950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f3823b6950_1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3823b6950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3823b6950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f3823b6950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08355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1042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3823b6950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3823b6950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f3823b6950_1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6cf82862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f6cf82862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424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3823b695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3823b695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https://eclass.aueb.gr/modules/document/file.php/INF143/%CE%94%CE%B9%CE%B1%CE%BB%CE%AD%CE%BE%CE%B5%CE%B9%CF%82%20%CE%BC%CE%B1%CE%B8%CE%AE%CE%BC%CE%B1%CF%84%CE%BF%CF%82%20%28slides%29/ComputerGraphics-The_GPU.pdf</a:t>
            </a:r>
            <a:endParaRPr/>
          </a:p>
        </p:txBody>
      </p:sp>
      <p:sp>
        <p:nvSpPr>
          <p:cNvPr id="301" name="Google Shape;301;gf3823b6950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6cf82862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f6cf8286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6cf82862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f6cf82862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6cf82862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f6cf82862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13" Type="http://schemas.openxmlformats.org/officeDocument/2006/relationships/hyperlink" Target="https://gubebra.itch.io/physarum-exp-11" TargetMode="External"/><Relationship Id="rId3" Type="http://schemas.openxmlformats.org/officeDocument/2006/relationships/hyperlink" Target="https://forums.unrealengine.com/t/vertex-shader-animated-polygon-flip/427971" TargetMode="External"/><Relationship Id="rId7" Type="http://schemas.openxmlformats.org/officeDocument/2006/relationships/hyperlink" Target="https://calummcmanus.wordpress.com/2019/05/28/vulkan-fur-geometry-shader/" TargetMode="External"/><Relationship Id="rId12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hyperlink" Target="https://gubebra.itch.io/particle-collider-2d" TargetMode="External"/><Relationship Id="rId5" Type="http://schemas.openxmlformats.org/officeDocument/2006/relationships/hyperlink" Target="https://www.ronja-tutorials.com/post/015-wobble-displacement/" TargetMode="External"/><Relationship Id="rId15" Type="http://schemas.openxmlformats.org/officeDocument/2006/relationships/image" Target="../media/image12.gif"/><Relationship Id="rId10" Type="http://schemas.openxmlformats.org/officeDocument/2006/relationships/image" Target="../media/image20.gif"/><Relationship Id="rId4" Type="http://schemas.openxmlformats.org/officeDocument/2006/relationships/image" Target="../media/image17.gif"/><Relationship Id="rId9" Type="http://schemas.openxmlformats.org/officeDocument/2006/relationships/hyperlink" Target="https://gamedevbill.com/unity-vertex-shader-and-geometry-shader-tutorial/" TargetMode="External"/><Relationship Id="rId1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qvVNzsJyB0?feature=oembed" TargetMode="Externa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l3fBWr" TargetMode="External"/><Relationship Id="rId2" Type="http://schemas.openxmlformats.org/officeDocument/2006/relationships/hyperlink" Target="https://www.shadertoy.com/view/MXfBW4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P28LKWTzrI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hyperlink" Target="https://rocketleague.fandom.com/wiki/Decal/Black_mar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sz="1650" dirty="0"/>
              <a:t>Pipeline Gráfico &amp; </a:t>
            </a:r>
            <a:r>
              <a:rPr lang="pt-BR" sz="1650" dirty="0" err="1"/>
              <a:t>Shaders</a:t>
            </a:r>
            <a:r>
              <a:rPr lang="pt-BR" sz="1650" dirty="0"/>
              <a:t> 1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Tipos de </a:t>
            </a:r>
            <a:r>
              <a:rPr lang="pt-BR" sz="2700" err="1"/>
              <a:t>shaders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BA4D-ADFE-F96F-E8BC-AB394E42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1" y="838985"/>
            <a:ext cx="4594337" cy="4496159"/>
          </a:xfrm>
        </p:spPr>
        <p:txBody>
          <a:bodyPr>
            <a:normAutofit/>
          </a:bodyPr>
          <a:lstStyle/>
          <a:p>
            <a:pPr marL="312738" indent="-130175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000000"/>
                </a:solidFill>
              </a:rPr>
              <a:t>Vertex</a:t>
            </a:r>
            <a:r>
              <a:rPr lang="pt-BR" sz="1400" dirty="0">
                <a:solidFill>
                  <a:srgbClr val="000000"/>
                </a:solidFill>
              </a:rPr>
              <a:t>: Transforma vértices dos objetos, gerando transformações e efeitos visuais.</a:t>
            </a:r>
          </a:p>
          <a:p>
            <a:pPr marL="312738" indent="-130175">
              <a:buFont typeface="Arial" panose="020B0604020202020204" pitchFamily="34" charset="0"/>
              <a:buChar char="•"/>
            </a:pPr>
            <a:endParaRPr lang="pt-BR" sz="1400" dirty="0"/>
          </a:p>
          <a:p>
            <a:pPr marL="312738" indent="-130175" algn="l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000000"/>
              </a:solidFill>
            </a:endParaRPr>
          </a:p>
          <a:p>
            <a:pPr marL="312738" indent="-130175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000000"/>
                </a:solidFill>
              </a:rPr>
              <a:t>Fragment</a:t>
            </a:r>
            <a:r>
              <a:rPr lang="pt-BR" sz="1400" b="1" dirty="0">
                <a:solidFill>
                  <a:srgbClr val="000000"/>
                </a:solidFill>
              </a:rPr>
              <a:t>/Pixel</a:t>
            </a:r>
            <a:r>
              <a:rPr lang="pt-BR" sz="1400" dirty="0">
                <a:solidFill>
                  <a:srgbClr val="000000"/>
                </a:solidFill>
              </a:rPr>
              <a:t>: Retorna a cor de cada pixel na tela com base nas informações recebidas do </a:t>
            </a:r>
            <a:r>
              <a:rPr lang="pt-BR" sz="1400" dirty="0" err="1">
                <a:solidFill>
                  <a:srgbClr val="000000"/>
                </a:solidFill>
              </a:rPr>
              <a:t>vertex</a:t>
            </a:r>
            <a:r>
              <a:rPr lang="pt-BR" sz="1400" dirty="0">
                <a:solidFill>
                  <a:srgbClr val="000000"/>
                </a:solidFill>
              </a:rPr>
              <a:t> </a:t>
            </a:r>
            <a:r>
              <a:rPr lang="pt-BR" sz="1400" dirty="0" err="1">
                <a:solidFill>
                  <a:srgbClr val="000000"/>
                </a:solidFill>
              </a:rPr>
              <a:t>shader</a:t>
            </a:r>
            <a:r>
              <a:rPr lang="pt-BR" sz="1400" dirty="0">
                <a:solidFill>
                  <a:srgbClr val="000000"/>
                </a:solidFill>
              </a:rPr>
              <a:t> ou de variáveis personalizadas.</a:t>
            </a:r>
            <a:endParaRPr lang="pt-BR" sz="1800" dirty="0">
              <a:solidFill>
                <a:srgbClr val="000000"/>
              </a:solidFill>
            </a:endParaRPr>
          </a:p>
          <a:p>
            <a:pPr marL="312738" indent="-130175">
              <a:buFont typeface="Arial" panose="020B0604020202020204" pitchFamily="34" charset="0"/>
              <a:buChar char="•"/>
            </a:pPr>
            <a:endParaRPr lang="pt-BR" dirty="0">
              <a:solidFill>
                <a:srgbClr val="000000"/>
              </a:solidFill>
            </a:endParaRPr>
          </a:p>
          <a:p>
            <a:pPr marL="312738" indent="-130175">
              <a:buFont typeface="Arial" panose="020B0604020202020204" pitchFamily="34" charset="0"/>
              <a:buChar char="•"/>
            </a:pPr>
            <a:r>
              <a:rPr lang="pt-BR" sz="1400" b="1" dirty="0" err="1">
                <a:solidFill>
                  <a:srgbClr val="000000"/>
                </a:solidFill>
              </a:rPr>
              <a:t>Geometry</a:t>
            </a:r>
            <a:r>
              <a:rPr lang="pt-BR" sz="1400" dirty="0">
                <a:solidFill>
                  <a:srgbClr val="000000"/>
                </a:solidFill>
              </a:rPr>
              <a:t>: Opera sobre primitivas geométricas (pontos, linhas, triângulos) adicionando ou removendo vértices, gerando novas primitivas e realizando outras operações que modificam a geometria.</a:t>
            </a:r>
          </a:p>
          <a:p>
            <a:pPr marL="312738" indent="-130175">
              <a:buFont typeface="Arial" panose="020B0604020202020204" pitchFamily="34" charset="0"/>
              <a:buChar char="•"/>
            </a:pPr>
            <a:endParaRPr lang="pt-BR" sz="1400" dirty="0">
              <a:solidFill>
                <a:srgbClr val="000000"/>
              </a:solidFill>
            </a:endParaRPr>
          </a:p>
          <a:p>
            <a:pPr marL="312738" indent="-130175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000000"/>
                </a:solidFill>
              </a:rPr>
              <a:t>Compute</a:t>
            </a:r>
            <a:r>
              <a:rPr lang="pt-BR" sz="1400" dirty="0">
                <a:solidFill>
                  <a:srgbClr val="000000"/>
                </a:solidFill>
              </a:rPr>
              <a:t>: Vamos ver em </a:t>
            </a:r>
            <a:r>
              <a:rPr lang="pt-BR" sz="1400" dirty="0" err="1">
                <a:solidFill>
                  <a:srgbClr val="000000"/>
                </a:solidFill>
              </a:rPr>
              <a:t>Raytracing</a:t>
            </a:r>
            <a:r>
              <a:rPr lang="pt-BR" sz="1400" dirty="0">
                <a:solidFill>
                  <a:srgbClr val="000000"/>
                </a:solidFill>
              </a:rPr>
              <a:t> &amp; </a:t>
            </a:r>
            <a:r>
              <a:rPr lang="pt-BR" sz="1400" dirty="0" err="1">
                <a:solidFill>
                  <a:srgbClr val="000000"/>
                </a:solidFill>
              </a:rPr>
              <a:t>Raymarching</a:t>
            </a:r>
            <a:endParaRPr lang="pt-BR" sz="1400" dirty="0">
              <a:solidFill>
                <a:srgbClr val="000000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pt-BR" dirty="0">
              <a:solidFill>
                <a:srgbClr val="000000"/>
              </a:solidFill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rgbClr val="000000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2D3748"/>
              </a:solidFill>
              <a:latin typeface="system-ui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2D3748"/>
              </a:solidFill>
              <a:latin typeface="system-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5" name="Google Shape;98;p18">
            <a:hlinkClick r:id="rId3"/>
            <a:extLst>
              <a:ext uri="{FF2B5EF4-FFF2-40B4-BE49-F238E27FC236}">
                <a16:creationId xmlns:a16="http://schemas.microsoft.com/office/drawing/2014/main" id="{A9BBB538-477A-7310-2260-39E6CFFBDD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197" y="303960"/>
            <a:ext cx="1268692" cy="122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0;p18">
            <a:hlinkClick r:id="rId5"/>
            <a:extLst>
              <a:ext uri="{FF2B5EF4-FFF2-40B4-BE49-F238E27FC236}">
                <a16:creationId xmlns:a16="http://schemas.microsoft.com/office/drawing/2014/main" id="{819C3863-C616-1AD4-C1A6-C2771BD2E9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8433" y="303970"/>
            <a:ext cx="1273894" cy="12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8;p19">
            <a:hlinkClick r:id="rId7"/>
            <a:extLst>
              <a:ext uri="{FF2B5EF4-FFF2-40B4-BE49-F238E27FC236}">
                <a16:creationId xmlns:a16="http://schemas.microsoft.com/office/drawing/2014/main" id="{D41E25DF-7B53-17A0-08CF-1F48678A3D1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-8601"/>
          <a:stretch/>
        </p:blipFill>
        <p:spPr>
          <a:xfrm>
            <a:off x="6825735" y="2938937"/>
            <a:ext cx="1367920" cy="1369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7;p19">
            <a:hlinkClick r:id="rId9"/>
            <a:extLst>
              <a:ext uri="{FF2B5EF4-FFF2-40B4-BE49-F238E27FC236}">
                <a16:creationId xmlns:a16="http://schemas.microsoft.com/office/drawing/2014/main" id="{695CEBCE-52F6-AB2E-2545-EF79038E89A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8534" y="3215153"/>
            <a:ext cx="1661302" cy="103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7;p21">
            <a:hlinkClick r:id="rId11"/>
            <a:extLst>
              <a:ext uri="{FF2B5EF4-FFF2-40B4-BE49-F238E27FC236}">
                <a16:creationId xmlns:a16="http://schemas.microsoft.com/office/drawing/2014/main" id="{5A823ABE-E799-7496-EE33-AD2CA3DB031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11528" y="4456325"/>
            <a:ext cx="1386769" cy="111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0;p21">
            <a:hlinkClick r:id="rId13"/>
            <a:extLst>
              <a:ext uri="{FF2B5EF4-FFF2-40B4-BE49-F238E27FC236}">
                <a16:creationId xmlns:a16="http://schemas.microsoft.com/office/drawing/2014/main" id="{2C928B5B-3767-0B18-D4FB-0442CFE4826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48890" y="4526144"/>
            <a:ext cx="1386769" cy="111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computer screen shot of a cell&#10;&#10;Description automatically generated">
            <a:extLst>
              <a:ext uri="{FF2B5EF4-FFF2-40B4-BE49-F238E27FC236}">
                <a16:creationId xmlns:a16="http://schemas.microsoft.com/office/drawing/2014/main" id="{501E8C59-E04A-CE19-D303-919B4D4E35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6459" y="1739669"/>
            <a:ext cx="1728154" cy="1117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EC7DC3-71F9-DEE1-7CF7-6856425376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78509" y="1768352"/>
            <a:ext cx="1651851" cy="10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9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r="69950" b="36448"/>
          <a:stretch/>
        </p:blipFill>
        <p:spPr>
          <a:xfrm>
            <a:off x="1270812" y="1180035"/>
            <a:ext cx="2574511" cy="231757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os </a:t>
            </a:r>
            <a:r>
              <a:rPr lang="pt-BR" dirty="0" err="1"/>
              <a:t>Shaders</a:t>
            </a:r>
            <a:r>
              <a:rPr lang="pt-BR" dirty="0"/>
              <a:t> são invocados</a:t>
            </a:r>
            <a:endParaRPr dirty="0"/>
          </a:p>
        </p:txBody>
      </p:sp>
      <p:sp>
        <p:nvSpPr>
          <p:cNvPr id="306" name="Google Shape;30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https://eclass.aueb.gr/modules/document/file.php/INF143</a:t>
            </a:r>
            <a:endParaRPr sz="1300"/>
          </a:p>
        </p:txBody>
      </p:sp>
      <p:sp>
        <p:nvSpPr>
          <p:cNvPr id="308" name="Google Shape;308;p35"/>
          <p:cNvSpPr txBox="1">
            <a:spLocks noGrp="1"/>
          </p:cNvSpPr>
          <p:nvPr>
            <p:ph type="body" idx="1"/>
          </p:nvPr>
        </p:nvSpPr>
        <p:spPr>
          <a:xfrm>
            <a:off x="4538831" y="3477519"/>
            <a:ext cx="2380800" cy="128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 err="1"/>
              <a:t>Fragment</a:t>
            </a:r>
            <a:r>
              <a:rPr lang="pt-BR" sz="1800" dirty="0"/>
              <a:t> Shader</a:t>
            </a:r>
            <a:endParaRPr sz="1800"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invocado 35 vezes</a:t>
            </a:r>
            <a:endParaRPr sz="1800"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91" dirty="0"/>
              <a:t>(para os fragmentos ocultos também)</a:t>
            </a:r>
            <a:endParaRPr sz="1291" dirty="0"/>
          </a:p>
        </p:txBody>
      </p:sp>
      <p:sp>
        <p:nvSpPr>
          <p:cNvPr id="309" name="Google Shape;309;p35"/>
          <p:cNvSpPr txBox="1">
            <a:spLocks noGrp="1"/>
          </p:cNvSpPr>
          <p:nvPr>
            <p:ph type="body" idx="1"/>
          </p:nvPr>
        </p:nvSpPr>
        <p:spPr>
          <a:xfrm>
            <a:off x="1270812" y="3591344"/>
            <a:ext cx="23808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 err="1"/>
              <a:t>Vertex</a:t>
            </a:r>
            <a:r>
              <a:rPr lang="pt-BR" sz="1800" dirty="0"/>
              <a:t> Shader</a:t>
            </a:r>
            <a:endParaRPr sz="1800" dirty="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invocado 6 vezes</a:t>
            </a:r>
            <a:endParaRPr sz="1800" dirty="0"/>
          </a:p>
        </p:txBody>
      </p:sp>
      <p:pic>
        <p:nvPicPr>
          <p:cNvPr id="5" name="Google Shape;303;p35" descr="A diagram of a star with lines and dots&#10;&#10;Description automatically generated">
            <a:extLst>
              <a:ext uri="{FF2B5EF4-FFF2-40B4-BE49-F238E27FC236}">
                <a16:creationId xmlns:a16="http://schemas.microsoft.com/office/drawing/2014/main" id="{D5DF1C59-25CB-A395-A91C-30C2AC8BF3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6906" r="55" b="36931"/>
          <a:stretch/>
        </p:blipFill>
        <p:spPr>
          <a:xfrm>
            <a:off x="4396277" y="1023525"/>
            <a:ext cx="2830541" cy="2299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Geométricas e Visualização</a:t>
            </a:r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 l="1" r="58392"/>
          <a:stretch/>
        </p:blipFill>
        <p:spPr>
          <a:xfrm>
            <a:off x="237506" y="888723"/>
            <a:ext cx="2918444" cy="42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l="42132" t="25331" b="15384"/>
          <a:stretch/>
        </p:blipFill>
        <p:spPr>
          <a:xfrm>
            <a:off x="3391358" y="1397000"/>
            <a:ext cx="5180687" cy="3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os Triângulo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r="54771"/>
          <a:stretch/>
        </p:blipFill>
        <p:spPr>
          <a:xfrm>
            <a:off x="237506" y="888999"/>
            <a:ext cx="3051795" cy="428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l="47487" t="25484"/>
          <a:stretch/>
        </p:blipFill>
        <p:spPr>
          <a:xfrm>
            <a:off x="4083052" y="1562100"/>
            <a:ext cx="3543301" cy="319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a Função de Shading</a:t>
            </a:r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332" name="Google Shape;332;p38" descr="page40image7316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800" y="880933"/>
            <a:ext cx="4804004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 descr="page40image73099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4900" y="3100448"/>
            <a:ext cx="4789402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5">
            <a:alphaModFix/>
          </a:blip>
          <a:srcRect r="55207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Mapeamento de Texturas</a:t>
            </a:r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341" name="Google Shape;341;p39" descr="page41image7069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1360" y="959529"/>
            <a:ext cx="4881044" cy="405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 rotWithShape="1">
          <a:blip r:embed="rId4">
            <a:alphaModFix/>
          </a:blip>
          <a:srcRect r="55207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de Visibilidade do Z-Buffer</a:t>
            </a: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349" name="Google Shape;349;p40" descr="page42image231879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92320" y="883329"/>
            <a:ext cx="4901100" cy="4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 rotWithShape="1">
          <a:blip r:embed="rId4">
            <a:alphaModFix/>
          </a:blip>
          <a:srcRect r="53987"/>
          <a:stretch/>
        </p:blipFill>
        <p:spPr>
          <a:xfrm>
            <a:off x="203201" y="883329"/>
            <a:ext cx="3134359" cy="438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Objetivo: Cenas 3D complexas em tempo real</a:t>
            </a: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Centenas de milhares a milhões de triângulos em uma cena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Cálculos complexos de vértices e fragmentos nos shaders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Alta resolução (2-4 megapixels + supersampling)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30-60 quadros por segundo (ainda mais alto para VR)</a:t>
            </a: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459736" y="5408210"/>
            <a:ext cx="587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Unrecord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pt-BR" sz="11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Official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Early Gameplay Trailer</a:t>
            </a:r>
          </a:p>
        </p:txBody>
      </p:sp>
      <p:pic>
        <p:nvPicPr>
          <p:cNvPr id="2" name="Online Media 1" descr="Unrecord - Official Early Gameplay Trailer">
            <a:hlinkClick r:id="" action="ppaction://media"/>
            <a:extLst>
              <a:ext uri="{FF2B5EF4-FFF2-40B4-BE49-F238E27FC236}">
                <a16:creationId xmlns:a16="http://schemas.microsoft.com/office/drawing/2014/main" id="{8379F9B9-FAFB-7C45-2633-B7283908DA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56080" y="2423414"/>
            <a:ext cx="5229352" cy="2954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Shaders Programáveis</a:t>
            </a:r>
            <a:endParaRPr/>
          </a:p>
        </p:txBody>
      </p:sp>
      <p:sp>
        <p:nvSpPr>
          <p:cNvPr id="385" name="Google Shape;385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Estágios de processamento de vértice e fragmento do programa Descrever a operação para um único vértice (ou fragmento)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Exemplo de programa de </a:t>
            </a:r>
            <a:r>
              <a:rPr lang="pt-BR" dirty="0" err="1"/>
              <a:t>shader</a:t>
            </a:r>
            <a:r>
              <a:rPr lang="pt-BR" dirty="0"/>
              <a:t> em GLSL</a:t>
            </a:r>
            <a:endParaRPr dirty="0"/>
          </a:p>
        </p:txBody>
      </p:sp>
      <p:sp>
        <p:nvSpPr>
          <p:cNvPr id="386" name="Google Shape;38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5482247" y="2472832"/>
            <a:ext cx="35322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função é executada uma vez por fragmento.</a:t>
            </a:r>
            <a:endParaRPr sz="1200" dirty="0"/>
          </a:p>
          <a:p>
            <a:pPr marR="0" lvl="0" algn="l" rtl="0">
              <a:spcBef>
                <a:spcPts val="1000"/>
              </a:spcBef>
              <a:spcAft>
                <a:spcPts val="0"/>
              </a:spcAf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Exibe a cor da superfície na posição de amostra da tela do fragmento atual.</a:t>
            </a:r>
            <a:endParaRPr sz="1200" dirty="0"/>
          </a:p>
          <a:p>
            <a:pPr marR="0" lvl="0" algn="l" rtl="0">
              <a:spcBef>
                <a:spcPts val="1000"/>
              </a:spcBef>
              <a:spcAft>
                <a:spcPts val="1000"/>
              </a:spcAf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</a:t>
            </a:r>
            <a:r>
              <a:rPr lang="pt-BR" sz="16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shader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executa uma pesquisa de textura para obter a cor do material da superfície no ponto e, em seguida, executa um cálculo de iluminação difusa.</a:t>
            </a:r>
            <a:endParaRPr sz="1200" dirty="0"/>
          </a:p>
        </p:txBody>
      </p:sp>
      <p:sp>
        <p:nvSpPr>
          <p:cNvPr id="388" name="Google Shape;388;p44"/>
          <p:cNvSpPr/>
          <p:nvPr/>
        </p:nvSpPr>
        <p:spPr>
          <a:xfrm>
            <a:off x="475000" y="2472825"/>
            <a:ext cx="4886100" cy="266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myTexture;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lightDir;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uv;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norm;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b="1" noProof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diffuseShader()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kd;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= texture(myTexture, uv);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*= </a:t>
            </a:r>
            <a:r>
              <a:rPr lang="en-US" sz="1300" b="1" noProof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clamp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 b="1" noProof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(-lightDir, norm), </a:t>
            </a:r>
            <a:r>
              <a:rPr lang="en-US" sz="1300" b="1" noProof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300" b="1" noProof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noProof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gl_FragColor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(kd, </a:t>
            </a:r>
            <a:r>
              <a:rPr lang="en-US" sz="1300" b="1" noProof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en-US" sz="1600" b="1" noProof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Compilação de um Shader</a:t>
            </a:r>
            <a:endParaRPr dirty="0"/>
          </a:p>
        </p:txBody>
      </p:sp>
      <p:sp>
        <p:nvSpPr>
          <p:cNvPr id="395" name="Google Shape;39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 rotWithShape="1">
          <a:blip r:embed="rId3">
            <a:alphaModFix/>
          </a:blip>
          <a:srcRect l="2852" r="5997"/>
          <a:stretch/>
        </p:blipFill>
        <p:spPr>
          <a:xfrm>
            <a:off x="701175" y="638700"/>
            <a:ext cx="7373725" cy="4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https://eclass.aueb.gr/modules/document/file.php/INF143</a:t>
            </a:r>
            <a:endParaRPr sz="1300"/>
          </a:p>
        </p:txBody>
      </p:sp>
      <p:sp>
        <p:nvSpPr>
          <p:cNvPr id="398" name="Google Shape;398;p45"/>
          <p:cNvSpPr txBox="1">
            <a:spLocks noGrp="1"/>
          </p:cNvSpPr>
          <p:nvPr>
            <p:ph type="body" idx="1"/>
          </p:nvPr>
        </p:nvSpPr>
        <p:spPr>
          <a:xfrm>
            <a:off x="1991430" y="7794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entrada não processado</a:t>
            </a:r>
            <a:endParaRPr sz="1700"/>
          </a:p>
        </p:txBody>
      </p:sp>
      <p:sp>
        <p:nvSpPr>
          <p:cNvPr id="399" name="Google Shape;399;p45"/>
          <p:cNvSpPr txBox="1">
            <a:spLocks noGrp="1"/>
          </p:cNvSpPr>
          <p:nvPr>
            <p:ph type="body" idx="1"/>
          </p:nvPr>
        </p:nvSpPr>
        <p:spPr>
          <a:xfrm>
            <a:off x="1991430" y="48373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saída processado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7618-56D9-E45E-022B-DC91A835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Pipeline de </a:t>
            </a:r>
            <a:r>
              <a:rPr lang="pt-BR" sz="2700" err="1"/>
              <a:t>Rasterização</a:t>
            </a:r>
            <a:endParaRPr lang="en-US" sz="2700" err="1">
              <a:solidFill>
                <a:srgbClr val="000000"/>
              </a:solidFill>
            </a:endParaRPr>
          </a:p>
          <a:p>
            <a:endParaRPr lang="en-US" sz="26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98E62-A3B0-AB45-DB65-D7086D2B8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 lang="pt-BR"/>
          </a:p>
        </p:txBody>
      </p:sp>
      <p:pic>
        <p:nvPicPr>
          <p:cNvPr id="5" name="Picture 4" descr="CDN media">
            <a:extLst>
              <a:ext uri="{FF2B5EF4-FFF2-40B4-BE49-F238E27FC236}">
                <a16:creationId xmlns:a16="http://schemas.microsoft.com/office/drawing/2014/main" id="{57CA538D-186D-99A2-5418-EF725E72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05" y="982376"/>
            <a:ext cx="7700207" cy="3934038"/>
          </a:xfrm>
          <a:prstGeom prst="rect">
            <a:avLst/>
          </a:prstGeom>
        </p:spPr>
      </p:pic>
      <p:pic>
        <p:nvPicPr>
          <p:cNvPr id="6" name="Graphic 5" descr="Ficheiro:Opengl-logo.svg – Wikipédia, a enciclopédia livre">
            <a:extLst>
              <a:ext uri="{FF2B5EF4-FFF2-40B4-BE49-F238E27FC236}">
                <a16:creationId xmlns:a16="http://schemas.microsoft.com/office/drawing/2014/main" id="{173E3557-2C23-4685-D93F-A4B459D40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6042" y="1065107"/>
            <a:ext cx="1242534" cy="51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Mapeamento do Shader no HW</a:t>
            </a:r>
            <a:endParaRPr dirty="0"/>
          </a:p>
        </p:txBody>
      </p:sp>
      <p:sp>
        <p:nvSpPr>
          <p:cNvPr id="406" name="Google Shape;406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529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Execute o Shader em um único core:</a:t>
            </a:r>
            <a:endParaRPr dirty="0"/>
          </a:p>
        </p:txBody>
      </p:sp>
      <p:sp>
        <p:nvSpPr>
          <p:cNvPr id="407" name="Google Shape;407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 l="58922"/>
          <a:stretch/>
        </p:blipFill>
        <p:spPr>
          <a:xfrm>
            <a:off x="5043975" y="1183200"/>
            <a:ext cx="2842425" cy="4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047" y="1591963"/>
            <a:ext cx="2769375" cy="36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Mapeamento do Shader no HW</a:t>
            </a:r>
            <a:endParaRPr dirty="0"/>
          </a:p>
        </p:txBody>
      </p:sp>
      <p:sp>
        <p:nvSpPr>
          <p:cNvPr id="416" name="Google Shape;416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59024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</a:t>
            </a:r>
            <a:r>
              <a:rPr lang="pt-BR" i="1" dirty="0"/>
              <a:t>core</a:t>
            </a:r>
            <a:r>
              <a:rPr lang="pt-BR" dirty="0"/>
              <a:t> de CPU</a:t>
            </a:r>
            <a:endParaRPr dirty="0"/>
          </a:p>
        </p:txBody>
      </p:sp>
      <p:sp>
        <p:nvSpPr>
          <p:cNvPr id="417" name="Google Shape;417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5263563" y="1708525"/>
            <a:ext cx="3248812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6525" lvl="0" indent="-136525" algn="l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Otimizado para acesso de baixa latência aos dados em cache</a:t>
            </a:r>
            <a:endParaRPr sz="2000" dirty="0"/>
          </a:p>
          <a:p>
            <a:pPr marL="136525" lvl="0" indent="-136525" algn="l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Lógica de controle para execução fora de ordem e especulativa</a:t>
            </a:r>
            <a:endParaRPr sz="2000" dirty="0"/>
          </a:p>
          <a:p>
            <a:pPr marL="136525" lvl="0" indent="-136525" algn="l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Grande cache L2</a:t>
            </a:r>
            <a:endParaRPr sz="2000" dirty="0"/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Reduzindo os Cores</a:t>
            </a:r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</a:t>
            </a:r>
            <a:r>
              <a:rPr lang="pt-BR" i="1" dirty="0"/>
              <a:t>core</a:t>
            </a:r>
            <a:r>
              <a:rPr lang="pt-BR" dirty="0"/>
              <a:t> de GPU</a:t>
            </a:r>
            <a:endParaRPr dirty="0"/>
          </a:p>
        </p:txBody>
      </p:sp>
      <p:sp>
        <p:nvSpPr>
          <p:cNvPr id="427" name="Google Shape;4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5255053" y="1708525"/>
            <a:ext cx="3719898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Otimizado para computação paralela de dados</a:t>
            </a:r>
            <a:endParaRPr sz="2000" dirty="0"/>
          </a:p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Arquitetura tolerante à latência de memória</a:t>
            </a:r>
            <a:endParaRPr sz="2000" dirty="0"/>
          </a:p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Mais cálculos por mais transistores em </a:t>
            </a:r>
            <a:r>
              <a:rPr lang="pt-BR" sz="2000" dirty="0" err="1"/>
              <a:t>ALUs</a:t>
            </a:r>
            <a:endParaRPr sz="2000" dirty="0"/>
          </a:p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Redução dos circuitos principais de controle</a:t>
            </a:r>
            <a:endParaRPr sz="2000" dirty="0"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8"/>
          <p:cNvSpPr/>
          <p:nvPr/>
        </p:nvSpPr>
        <p:spPr>
          <a:xfrm>
            <a:off x="2488075" y="1864375"/>
            <a:ext cx="2216700" cy="2284500"/>
          </a:xfrm>
          <a:prstGeom prst="flowChartSummingJunction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Threads</a:t>
            </a:r>
            <a:endParaRPr/>
          </a:p>
        </p:txBody>
      </p:sp>
      <p:sp>
        <p:nvSpPr>
          <p:cNvPr id="437" name="Google Shape;43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25" y="838963"/>
            <a:ext cx="69437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GPUs com muitos </a:t>
            </a:r>
            <a:r>
              <a:rPr lang="pt-BR" i="1"/>
              <a:t>Cores</a:t>
            </a:r>
            <a:endParaRPr i="1"/>
          </a:p>
        </p:txBody>
      </p:sp>
      <p:sp>
        <p:nvSpPr>
          <p:cNvPr id="445" name="Google Shape;4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25" y="676575"/>
            <a:ext cx="6891499" cy="4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0"/>
          <p:cNvSpPr txBox="1"/>
          <p:nvPr/>
        </p:nvSpPr>
        <p:spPr>
          <a:xfrm>
            <a:off x="4124150" y="5300325"/>
            <a:ext cx="40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Múltiplos dados (SIMD)</a:t>
            </a:r>
            <a:endParaRPr/>
          </a:p>
        </p:txBody>
      </p:sp>
      <p:sp>
        <p:nvSpPr>
          <p:cNvPr id="454" name="Google Shape;45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Shaders são inerentemente executados muitas vezes, repetidas vezes em vários registros de seus fluxos de dados de entrada.</a:t>
            </a:r>
            <a:endParaRPr/>
          </a:p>
        </p:txBody>
      </p:sp>
      <p:sp>
        <p:nvSpPr>
          <p:cNvPr id="455" name="Google Shape;45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456" name="Google Shape;4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38225"/>
            <a:ext cx="555307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/>
        </p:nvSpPr>
        <p:spPr>
          <a:xfrm>
            <a:off x="6262497" y="1997975"/>
            <a:ext cx="2727821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/>
              <a:t>Amortize o custo / complexidade do gerenciamento de instruções para várias </a:t>
            </a:r>
            <a:r>
              <a:rPr lang="pt-BR" sz="2100" dirty="0" err="1"/>
              <a:t>ALUs.</a:t>
            </a:r>
            <a:endParaRPr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/>
              <a:t>Compartilhe a unidade de instrução.</a:t>
            </a:r>
            <a:endParaRPr sz="21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SIMD Cores: Vectorized Instruction Set</a:t>
            </a:r>
            <a:endParaRPr/>
          </a:p>
        </p:txBody>
      </p:sp>
      <p:sp>
        <p:nvSpPr>
          <p:cNvPr id="464" name="Google Shape;46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723" y="732348"/>
            <a:ext cx="7176549" cy="47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tudo: vários núcleos SIMD</a:t>
            </a:r>
            <a:endParaRPr/>
          </a:p>
        </p:txBody>
      </p:sp>
      <p:sp>
        <p:nvSpPr>
          <p:cNvPr id="472" name="Google Shape;472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Neste exemplo: 128 dados processados simultaneamente</a:t>
            </a:r>
            <a:endParaRPr sz="1800"/>
          </a:p>
        </p:txBody>
      </p:sp>
      <p:sp>
        <p:nvSpPr>
          <p:cNvPr id="473" name="Google Shape;47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474" name="Google Shape;4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50" y="1251050"/>
            <a:ext cx="6653549" cy="40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 txBox="1"/>
          <p:nvPr/>
        </p:nvSpPr>
        <p:spPr>
          <a:xfrm>
            <a:off x="3272175" y="5300325"/>
            <a:ext cx="48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128 ALUs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Condicionais / Branches</a:t>
            </a:r>
            <a:endParaRPr/>
          </a:p>
        </p:txBody>
      </p:sp>
      <p:sp>
        <p:nvSpPr>
          <p:cNvPr id="482" name="Google Shape;48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0" y="799550"/>
            <a:ext cx="7566776" cy="46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4757-2FBA-FD0F-D446-F2C8A83C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 a </a:t>
            </a:r>
            <a:r>
              <a:rPr lang="pt-BR" err="1"/>
              <a:t>Shaders</a:t>
            </a:r>
            <a:r>
              <a:rPr lang="pt-BR"/>
              <a:t> (GLSL)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281D-B426-44AA-02B3-C6A850468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Um típico Shader tem a seguinte estrutura: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64F33-34E4-DE21-4DAD-247E3FB608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FABE-1D11-561A-D0F2-6081017F2E64}"/>
              </a:ext>
            </a:extLst>
          </p:cNvPr>
          <p:cNvSpPr txBox="1"/>
          <p:nvPr/>
        </p:nvSpPr>
        <p:spPr>
          <a:xfrm>
            <a:off x="4688586" y="5390585"/>
            <a:ext cx="367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Referência: https://</a:t>
            </a:r>
            <a:r>
              <a:rPr lang="pt-BR" err="1"/>
              <a:t>learnopengl.com</a:t>
            </a:r>
            <a:r>
              <a:rPr lang="pt-BR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C6421-D843-A087-8796-311838610085}"/>
              </a:ext>
            </a:extLst>
          </p:cNvPr>
          <p:cNvSpPr txBox="1"/>
          <p:nvPr/>
        </p:nvSpPr>
        <p:spPr>
          <a:xfrm>
            <a:off x="1152144" y="1640514"/>
            <a:ext cx="6806261" cy="32932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solidFill>
                  <a:srgbClr val="8CBBAD"/>
                </a:solidFill>
                <a:effectLst/>
              </a:rPr>
              <a:t>#version numero_da_versão</a:t>
            </a: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in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nome_da_variável_de_entrada;</a:t>
            </a: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in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nome_da_variável_de_entrada;</a:t>
            </a: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out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nome_da_variável_de_saída;</a:t>
            </a:r>
          </a:p>
          <a:p>
            <a:endParaRPr lang="en-US" sz="1600" b="1" noProof="1">
              <a:solidFill>
                <a:srgbClr val="93C763"/>
              </a:solidFill>
              <a:effectLst/>
            </a:endParaRP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uniform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nome_do_uniform;</a:t>
            </a:r>
          </a:p>
          <a:p>
            <a:endParaRPr lang="en-US" sz="1600" b="1" noProof="1">
              <a:solidFill>
                <a:srgbClr val="93C763"/>
              </a:solidFill>
              <a:effectLst/>
            </a:endParaRP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void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main() { </a:t>
            </a:r>
            <a:r>
              <a:rPr lang="en-US" sz="1600" noProof="1">
                <a:solidFill>
                  <a:srgbClr val="818E96"/>
                </a:solidFill>
                <a:effectLst/>
              </a:rPr>
              <a:t>// processa as entrada(s) e faz algo gráfico</a:t>
            </a:r>
            <a:endParaRPr lang="en-US" sz="1600" noProof="1"/>
          </a:p>
          <a:p>
            <a:r>
              <a:rPr lang="en-US" sz="1600" noProof="1">
                <a:solidFill>
                  <a:schemeClr val="bg1"/>
                </a:solidFill>
              </a:rPr>
              <a:t>    ... </a:t>
            </a:r>
          </a:p>
          <a:p>
            <a:r>
              <a:rPr lang="en-US" sz="1600" noProof="1">
                <a:solidFill>
                  <a:srgbClr val="818E96"/>
                </a:solidFill>
                <a:effectLst/>
              </a:rPr>
              <a:t>    // pega as coisas processadas e coloca em variáveis de saída</a:t>
            </a:r>
            <a:endParaRPr lang="en-US" sz="1600" noProof="1"/>
          </a:p>
          <a:p>
            <a:r>
              <a:rPr lang="en-US" sz="1600" noProof="1">
                <a:solidFill>
                  <a:schemeClr val="bg1"/>
                </a:solidFill>
              </a:rPr>
              <a:t>    out_variable_name = weird_stuff_we_processed;</a:t>
            </a:r>
          </a:p>
          <a:p>
            <a:r>
              <a:rPr lang="en-US" sz="1600" noProof="1">
                <a:solidFill>
                  <a:schemeClr val="bg1"/>
                </a:solidFill>
              </a:rPr>
              <a:t>} </a:t>
            </a:r>
            <a:br>
              <a:rPr lang="en-US" sz="1600" noProof="1">
                <a:solidFill>
                  <a:schemeClr val="bg1"/>
                </a:solidFill>
              </a:rPr>
            </a:br>
            <a:endParaRPr lang="en-US" sz="1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06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Rasterização</a:t>
            </a:r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2" name="Picture 1" descr="A diagram of different types of light and color processing&#10;&#10;Description automatically generated">
            <a:extLst>
              <a:ext uri="{FF2B5EF4-FFF2-40B4-BE49-F238E27FC236}">
                <a16:creationId xmlns:a16="http://schemas.microsoft.com/office/drawing/2014/main" id="{C56C5C0A-5D1A-DCAE-E9C6-1FC3F991E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08" y="847967"/>
            <a:ext cx="6467984" cy="440983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6F58-B541-01E9-AE00-BE399C9D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Uniforms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2487B-3F7D-317B-25C7-E0B651C1A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Uniforms</a:t>
            </a:r>
            <a:r>
              <a:rPr lang="pt-BR" dirty="0"/>
              <a:t> são valores globais que podem ser acessados em qualquer </a:t>
            </a:r>
            <a:r>
              <a:rPr lang="pt-BR" dirty="0" err="1"/>
              <a:t>shader</a:t>
            </a:r>
            <a:r>
              <a:rPr lang="pt-BR" dirty="0"/>
              <a:t> do pipeline gráfico. Contudo você tem de declarar ele antes de usar.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0A02C-0FB9-A7C7-3FAC-8D5E76CED2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7A3A2-C729-82BB-0550-A1C19F845B67}"/>
              </a:ext>
            </a:extLst>
          </p:cNvPr>
          <p:cNvSpPr txBox="1"/>
          <p:nvPr/>
        </p:nvSpPr>
        <p:spPr>
          <a:xfrm>
            <a:off x="515135" y="1998304"/>
            <a:ext cx="7824193" cy="34932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b="1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</a:p>
          <a:p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0) </a:t>
            </a:r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position;</a:t>
            </a:r>
          </a:p>
          <a:p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1) </a:t>
            </a:r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normal;</a:t>
            </a:r>
          </a:p>
          <a:p>
            <a:endParaRPr lang="en-US" sz="1300" b="1" noProof="1">
              <a:solidFill>
                <a:srgbClr val="93C763"/>
              </a:solidFill>
              <a:latin typeface="Courier New" panose="02070309020205020404" pitchFamily="49" charset="0"/>
            </a:endParaRPr>
          </a:p>
          <a:p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out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bNormal;</a:t>
            </a:r>
          </a:p>
          <a:p>
            <a:endParaRPr lang="en-US" sz="1300" b="1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uniform mat4 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model;</a:t>
            </a:r>
          </a:p>
          <a:p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uniform mat4 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view;</a:t>
            </a:r>
          </a:p>
          <a:p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uniform mat4 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projection;</a:t>
            </a:r>
          </a:p>
          <a:p>
            <a:b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</a:br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main() {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// Invertendo a transformação para normal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   bNormal =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mat3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(transpose(inverse(model))) * normal;</a:t>
            </a:r>
          </a:p>
          <a:p>
            <a:b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</a:b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    // Aplicando transformações em cada vértice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   gl_Position = projection * view * model * vec4(position, 1.0);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001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Uniforms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258" y="4932325"/>
            <a:ext cx="4187952" cy="603877"/>
          </a:xfrm>
        </p:spPr>
        <p:txBody>
          <a:bodyPr/>
          <a:lstStyle/>
          <a:p>
            <a:r>
              <a:rPr lang="pt-BR"/>
              <a:t>Qual seria o resultado?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539259" y="3236149"/>
            <a:ext cx="4252196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uniform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vec3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vec4(color,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E82F5-D314-7B14-C314-505219FD63DD}"/>
              </a:ext>
            </a:extLst>
          </p:cNvPr>
          <p:cNvSpPr txBox="1"/>
          <p:nvPr/>
        </p:nvSpPr>
        <p:spPr>
          <a:xfrm>
            <a:off x="539258" y="778740"/>
            <a:ext cx="7431245" cy="10772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# Código OpenGL</a:t>
            </a:r>
          </a:p>
          <a:p>
            <a:r>
              <a:rPr lang="en-US" sz="1600" b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glUniform3fv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uniforms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b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600" b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b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[1.0, 1.0, 0.0]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b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6B2392B3-8E1B-F0CA-350C-D9A4DBD9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40" y="3236150"/>
            <a:ext cx="2932463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6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 e </a:t>
            </a:r>
            <a:r>
              <a:rPr lang="pt-BR" err="1"/>
              <a:t>Outs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79716" cy="4496159"/>
          </a:xfrm>
        </p:spPr>
        <p:txBody>
          <a:bodyPr/>
          <a:lstStyle/>
          <a:p>
            <a:r>
              <a:rPr lang="pt-BR" dirty="0"/>
              <a:t>Podemos especificar se as variáveis são para a entrada de dados, ou saída de dados. Isso é importante para, por exemplo, passar o valor de um </a:t>
            </a:r>
            <a:r>
              <a:rPr lang="pt-BR" dirty="0" err="1"/>
              <a:t>shader</a:t>
            </a:r>
            <a:r>
              <a:rPr lang="pt-BR" dirty="0"/>
              <a:t> no pipeline para outro.</a:t>
            </a:r>
          </a:p>
          <a:p>
            <a:r>
              <a:rPr lang="pt-BR" dirty="0"/>
              <a:t>Pode ser usado para receber os dados dos vértices (</a:t>
            </a:r>
            <a:r>
              <a:rPr lang="pt-BR" dirty="0" err="1"/>
              <a:t>vertex</a:t>
            </a:r>
            <a:r>
              <a:rPr lang="pt-BR" dirty="0"/>
              <a:t> </a:t>
            </a:r>
            <a:r>
              <a:rPr lang="pt-BR" dirty="0" err="1"/>
              <a:t>shader</a:t>
            </a:r>
            <a:r>
              <a:rPr lang="pt-BR" dirty="0"/>
              <a:t>) ou para definir o valor da cor final do pixel (fragmente </a:t>
            </a:r>
            <a:r>
              <a:rPr lang="pt-BR" dirty="0" err="1"/>
              <a:t>shader</a:t>
            </a:r>
            <a:r>
              <a:rPr lang="pt-BR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1694890" y="3231914"/>
            <a:ext cx="5971032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20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20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vertexColor;</a:t>
            </a:r>
          </a:p>
          <a:p>
            <a:r>
              <a:rPr lang="en-US" sz="20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20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20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vertexColor;</a:t>
            </a:r>
          </a:p>
          <a:p>
            <a:r>
              <a:rPr lang="en-US" sz="20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93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 e </a:t>
            </a:r>
            <a:r>
              <a:rPr lang="pt-BR" err="1"/>
              <a:t>Outs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258" y="4932325"/>
            <a:ext cx="4187952" cy="603877"/>
          </a:xfrm>
        </p:spPr>
        <p:txBody>
          <a:bodyPr/>
          <a:lstStyle/>
          <a:p>
            <a:r>
              <a:rPr lang="pt-BR"/>
              <a:t>Qual seria o resultado?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639723" y="3236149"/>
            <a:ext cx="3850099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bColor;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bColor;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E82F5-D314-7B14-C314-505219FD63DD}"/>
              </a:ext>
            </a:extLst>
          </p:cNvPr>
          <p:cNvSpPr txBox="1"/>
          <p:nvPr/>
        </p:nvSpPr>
        <p:spPr>
          <a:xfrm>
            <a:off x="639723" y="778740"/>
            <a:ext cx="733078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0) </a:t>
            </a:r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position;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bColor;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void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main() {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gl_Position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vec4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(position,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( 1.0, 1.0, 0.0);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6B2392B3-8E1B-F0CA-350C-D9A4DBD9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40" y="3236150"/>
            <a:ext cx="2932463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 e </a:t>
            </a:r>
            <a:r>
              <a:rPr lang="pt-BR" err="1"/>
              <a:t>Outs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258" y="4932325"/>
            <a:ext cx="4187952" cy="603877"/>
          </a:xfrm>
        </p:spPr>
        <p:txBody>
          <a:bodyPr/>
          <a:lstStyle/>
          <a:p>
            <a:r>
              <a:rPr lang="pt-BR"/>
              <a:t>Qual seria o resultado?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639723" y="3236149"/>
            <a:ext cx="3850099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b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b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Color;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E82F5-D314-7B14-C314-505219FD63DD}"/>
              </a:ext>
            </a:extLst>
          </p:cNvPr>
          <p:cNvSpPr txBox="1"/>
          <p:nvPr/>
        </p:nvSpPr>
        <p:spPr>
          <a:xfrm>
            <a:off x="639723" y="778740"/>
            <a:ext cx="733078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0) </a:t>
            </a:r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position;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bColor;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void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main() {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gl_Position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vec4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(position,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if(gl_VertexID == 0)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(1.0, 0.0, 0.0);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if(gl_VertexID == 1)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(0.0, 1.0, 0.0);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if(gl_VertexID == 2)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(0.0, 0.0,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0A4523-E108-4C18-AF8A-C580C8DD4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3" t="21327" r="21993" b="23781"/>
          <a:stretch/>
        </p:blipFill>
        <p:spPr>
          <a:xfrm>
            <a:off x="5084064" y="3236149"/>
            <a:ext cx="2886439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27EC5-4FD5-8AA7-72AC-385881FB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Algumas das principais funções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03FB-C5AD-1BA6-F435-F9974BF1C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890C8C-186B-7482-91DA-009B9306C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28681974"/>
              </p:ext>
            </p:extLst>
          </p:nvPr>
        </p:nvGraphicFramePr>
        <p:xfrm>
          <a:off x="329184" y="697866"/>
          <a:ext cx="8247888" cy="4414809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123944">
                  <a:extLst>
                    <a:ext uri="{9D8B030D-6E8A-4147-A177-3AD203B41FA5}">
                      <a16:colId xmlns:a16="http://schemas.microsoft.com/office/drawing/2014/main" val="1609615702"/>
                    </a:ext>
                  </a:extLst>
                </a:gridCol>
                <a:gridCol w="4123944">
                  <a:extLst>
                    <a:ext uri="{9D8B030D-6E8A-4147-A177-3AD203B41FA5}">
                      <a16:colId xmlns:a16="http://schemas.microsoft.com/office/drawing/2014/main" val="243688613"/>
                    </a:ext>
                  </a:extLst>
                </a:gridCol>
              </a:tblGrid>
              <a:tr h="396947"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Função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30290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abs(genType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 dirty="0">
                          <a:effectLst/>
                        </a:rPr>
                        <a:t>Retorna valor absoluto de α, ou seja, α ou -α se α &lt; 0;</a:t>
                      </a:r>
                      <a:endParaRPr lang="pt-BR" sz="1000" noProof="0" dirty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9412429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sign(genType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Retorna: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-1 para α &lt; 0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0 para α </a:t>
                      </a:r>
                      <a:r>
                        <a:rPr lang="pt-BR" sz="1000" noProof="0" dirty="0">
                          <a:solidFill>
                            <a:srgbClr val="A52A2A"/>
                          </a:solidFill>
                          <a:effectLst/>
                        </a:rPr>
                        <a:t>= </a:t>
                      </a:r>
                      <a:r>
                        <a:rPr lang="pt-BR" sz="1000" noProof="0" dirty="0">
                          <a:effectLst/>
                        </a:rPr>
                        <a:t>0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1 para α &gt; 0</a:t>
                      </a:r>
                      <a:endParaRPr lang="pt-BR" sz="1000" i="0" noProof="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1400053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floor(genType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um inteiro menor ou igual a α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417043"/>
                  </a:ext>
                </a:extLst>
              </a:tr>
              <a:tr h="226715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ceil(genType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um inteiro maior ou igual a α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8995522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mod(genType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mod(genType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o resto da divisão α por β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15692028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min(genType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min(genType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α quando α &lt; β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β quando β &lt; α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8812137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max(genType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max(genType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α quando α &gt; β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β quando β &gt; α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4353638"/>
                  </a:ext>
                </a:extLst>
              </a:tr>
              <a:tr h="45343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clamp(genType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δ)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Retorna: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α quando β &lt; α &lt; </a:t>
                      </a:r>
                      <a:r>
                        <a:rPr lang="pt-BR" sz="1000" noProof="0" err="1">
                          <a:effectLst/>
                        </a:rPr>
                        <a:t>δ</a:t>
                      </a:r>
                      <a:endParaRPr lang="pt-BR" sz="1000" noProof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β quando α &gt; β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err="1">
                          <a:effectLst/>
                        </a:rPr>
                        <a:t>δ</a:t>
                      </a:r>
                      <a:r>
                        <a:rPr lang="pt-BR" sz="1000" noProof="0">
                          <a:effectLst/>
                        </a:rPr>
                        <a:t> quando α &gt; </a:t>
                      </a:r>
                      <a:r>
                        <a:rPr lang="pt-BR" sz="1000" noProof="0" err="1">
                          <a:effectLst/>
                        </a:rPr>
                        <a:t>δ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1276769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mix(genType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δ)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a interpolação linear de α e β, ou seja, α + </a:t>
                      </a:r>
                      <a:r>
                        <a:rPr lang="pt-BR" sz="1000" noProof="0" err="1">
                          <a:effectLst/>
                        </a:rPr>
                        <a:t>δ</a:t>
                      </a:r>
                      <a:r>
                        <a:rPr lang="pt-BR" sz="1000" noProof="0">
                          <a:effectLst/>
                        </a:rPr>
                        <a:t>(β - α)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809918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step(float limit, 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step(genType limit, 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0 quando α &lt; </a:t>
                      </a:r>
                      <a:r>
                        <a:rPr lang="pt-BR" sz="1000" noProof="0" err="1">
                          <a:effectLst/>
                        </a:rPr>
                        <a:t>limit</a:t>
                      </a:r>
                      <a:endParaRPr lang="pt-BR" sz="1000" noProof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1 quando α &gt;= </a:t>
                      </a:r>
                      <a:r>
                        <a:rPr lang="pt-BR" sz="1000" noProof="0" err="1">
                          <a:effectLst/>
                        </a:rPr>
                        <a:t>limit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6147876"/>
                  </a:ext>
                </a:extLst>
              </a:tr>
              <a:tr h="56678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smoothstep(float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α0,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α1,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smoothstep(genType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α0,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α1,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Retorna 0 quando β &lt; α0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Retorna 1 quando β &gt; α1;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Retorna a interpolação de Hermite quando α0 &lt; β &lt; α1</a:t>
                      </a:r>
                      <a:endParaRPr lang="pt-BR" sz="1000" i="0" noProof="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29402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0E48C9-E9C3-7193-4DF6-38AD18B1B3F6}"/>
              </a:ext>
            </a:extLst>
          </p:cNvPr>
          <p:cNvSpPr txBox="1"/>
          <p:nvPr/>
        </p:nvSpPr>
        <p:spPr>
          <a:xfrm>
            <a:off x="1460754" y="5447448"/>
            <a:ext cx="68785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900"/>
              <a:t>https://</a:t>
            </a:r>
            <a:r>
              <a:rPr lang="pt-BR" sz="900" err="1"/>
              <a:t>relativity.net.au</a:t>
            </a:r>
            <a:r>
              <a:rPr lang="pt-BR" sz="900"/>
              <a:t>/</a:t>
            </a:r>
            <a:r>
              <a:rPr lang="pt-BR" sz="900" err="1"/>
              <a:t>gaming</a:t>
            </a:r>
            <a:r>
              <a:rPr lang="pt-BR" sz="900"/>
              <a:t>/</a:t>
            </a:r>
            <a:r>
              <a:rPr lang="pt-BR" sz="900" err="1"/>
              <a:t>glsl</a:t>
            </a:r>
            <a:r>
              <a:rPr lang="pt-BR" sz="900"/>
              <a:t>/</a:t>
            </a:r>
            <a:r>
              <a:rPr lang="pt-BR" sz="900" err="1"/>
              <a:t>Built-inCommonFunctions.html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31876710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27EC5-4FD5-8AA7-72AC-385881FB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Algumas das principais funções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03FB-C5AD-1BA6-F435-F9974BF1C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890C8C-186B-7482-91DA-009B9306C680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697866"/>
          <a:ext cx="8247888" cy="1346619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123944">
                  <a:extLst>
                    <a:ext uri="{9D8B030D-6E8A-4147-A177-3AD203B41FA5}">
                      <a16:colId xmlns:a16="http://schemas.microsoft.com/office/drawing/2014/main" val="1609615702"/>
                    </a:ext>
                  </a:extLst>
                </a:gridCol>
                <a:gridCol w="4123944">
                  <a:extLst>
                    <a:ext uri="{9D8B030D-6E8A-4147-A177-3AD203B41FA5}">
                      <a16:colId xmlns:a16="http://schemas.microsoft.com/office/drawing/2014/main" val="243688613"/>
                    </a:ext>
                  </a:extLst>
                </a:gridCol>
              </a:tblGrid>
              <a:tr h="396947"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Função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30290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pow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(genType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x,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valor de </a:t>
                      </a:r>
                      <a:r>
                        <a:rPr lang="pt-BR" sz="1000" noProof="0" err="1">
                          <a:effectLst/>
                        </a:rPr>
                        <a:t>x</a:t>
                      </a:r>
                      <a:r>
                        <a:rPr lang="pt-BR" sz="1000" noProof="0">
                          <a:effectLst/>
                        </a:rPr>
                        <a:t> elevado a </a:t>
                      </a:r>
                      <a:r>
                        <a:rPr lang="pt-BR" sz="1000" noProof="0" err="1">
                          <a:effectLst/>
                        </a:rPr>
                        <a:t>y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9412429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dot(genType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x,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o produto escalar dos vetores </a:t>
                      </a:r>
                      <a:r>
                        <a:rPr lang="pt-BR" sz="1000" noProof="0" err="1">
                          <a:effectLst/>
                        </a:rPr>
                        <a:t>x</a:t>
                      </a:r>
                      <a:r>
                        <a:rPr lang="pt-BR" sz="1000" noProof="0">
                          <a:effectLst/>
                        </a:rPr>
                        <a:t> e </a:t>
                      </a:r>
                      <a:r>
                        <a:rPr lang="pt-BR" sz="1000" noProof="0" err="1">
                          <a:effectLst/>
                        </a:rPr>
                        <a:t>y</a:t>
                      </a:r>
                      <a:endParaRPr lang="pt-BR" sz="1000" noProof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1400053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vec3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cross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vec3 x, vec3 y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o produto vetorial dos vetores </a:t>
                      </a:r>
                      <a:r>
                        <a:rPr lang="pt-BR" sz="1000" noProof="0" err="1">
                          <a:effectLst/>
                        </a:rPr>
                        <a:t>x</a:t>
                      </a:r>
                      <a:r>
                        <a:rPr lang="pt-BR" sz="1000" noProof="0">
                          <a:effectLst/>
                        </a:rPr>
                        <a:t> e </a:t>
                      </a:r>
                      <a:r>
                        <a:rPr lang="pt-BR" sz="1000" noProof="0" err="1">
                          <a:effectLst/>
                        </a:rPr>
                        <a:t>y</a:t>
                      </a:r>
                      <a:endParaRPr lang="pt-BR" sz="1000" noProof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417043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float length(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  <a:latin typeface="Arial" panose="020B0604020202020204" pitchFamily="34" charset="0"/>
                        </a:rPr>
                        <a:t>Retorna o comprimento (magnitude) do vetor </a:t>
                      </a:r>
                      <a:r>
                        <a:rPr lang="pt-BR" sz="1000" noProof="0" err="1"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9024990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genType normalize(genType v);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  <a:latin typeface="Arial" panose="020B0604020202020204" pitchFamily="34" charset="0"/>
                        </a:rPr>
                        <a:t>Retorna o vetor </a:t>
                      </a:r>
                      <a:r>
                        <a:rPr lang="pt-BR" sz="1000" noProof="0" err="1">
                          <a:effectLst/>
                          <a:latin typeface="Arial" panose="020B0604020202020204" pitchFamily="34" charset="0"/>
                        </a:rPr>
                        <a:t>v</a:t>
                      </a:r>
                      <a:r>
                        <a:rPr lang="pt-BR" sz="1000" noProof="0">
                          <a:effectLst/>
                          <a:latin typeface="Arial" panose="020B0604020202020204" pitchFamily="34" charset="0"/>
                        </a:rPr>
                        <a:t> normalizado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57565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917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374E-D8C8-FF80-3020-FD1B9EAE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Shadertoy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9191-3931-FAD1-1DE9-10A1C4E88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err="1"/>
              <a:t>Shadertoy</a:t>
            </a:r>
            <a:r>
              <a:rPr lang="pt-BR"/>
              <a:t> é uma ferramenta da internet que permite escrever </a:t>
            </a:r>
            <a:r>
              <a:rPr lang="pt-BR" err="1"/>
              <a:t>Fragment</a:t>
            </a:r>
            <a:r>
              <a:rPr lang="pt-BR"/>
              <a:t> </a:t>
            </a:r>
            <a:r>
              <a:rPr lang="pt-BR" err="1"/>
              <a:t>Shaders</a:t>
            </a:r>
            <a:r>
              <a:rPr lang="pt-BR"/>
              <a:t> direto no navegador.</a:t>
            </a:r>
          </a:p>
          <a:p>
            <a:r>
              <a:rPr lang="pt-BR"/>
              <a:t>Alguns </a:t>
            </a:r>
            <a:r>
              <a:rPr lang="pt-BR" err="1"/>
              <a:t>Uniforms</a:t>
            </a:r>
            <a:r>
              <a:rPr lang="pt-BR"/>
              <a:t> já são automaticamente fornecidos, e todo o processo de compilação é basicamente instantâneo.</a:t>
            </a:r>
          </a:p>
          <a:p>
            <a:r>
              <a:rPr lang="pt-BR"/>
              <a:t>O </a:t>
            </a:r>
            <a:r>
              <a:rPr lang="pt-BR" err="1"/>
              <a:t>Shadertoy</a:t>
            </a:r>
            <a:r>
              <a:rPr lang="pt-BR"/>
              <a:t> usa alguns padrões para passar os dados, como no caso a chamada do </a:t>
            </a:r>
            <a:r>
              <a:rPr lang="pt-BR" err="1"/>
              <a:t>main</a:t>
            </a:r>
            <a:r>
              <a:rPr lang="pt-BR"/>
              <a:t>(), que é </a:t>
            </a:r>
            <a:r>
              <a:rPr lang="pt-BR" err="1"/>
              <a:t>mainImage</a:t>
            </a:r>
            <a:r>
              <a:rPr lang="pt-BR"/>
              <a:t>().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3FE5-14AF-42E0-4173-002CFA58E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EA009B-734C-9A68-3C53-4544B8E1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12" y="3076882"/>
            <a:ext cx="4837176" cy="25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388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Fragment</a:t>
            </a:r>
            <a:r>
              <a:rPr lang="pt-BR" dirty="0"/>
              <a:t> Shader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45274-F07A-93DC-5E2B-E1B5B13C1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2761488"/>
            <a:ext cx="8428232" cy="2573656"/>
          </a:xfrm>
        </p:spPr>
        <p:txBody>
          <a:bodyPr>
            <a:normAutofit/>
          </a:bodyPr>
          <a:lstStyle/>
          <a:p>
            <a:r>
              <a:rPr lang="pt-BR" b="0" i="0" dirty="0">
                <a:solidFill>
                  <a:srgbClr val="2D3748"/>
                </a:solidFill>
                <a:effectLst/>
                <a:latin typeface="system-ui"/>
              </a:rPr>
              <a:t>O </a:t>
            </a:r>
            <a:r>
              <a:rPr lang="pt-BR" b="0" i="0" dirty="0" err="1">
                <a:solidFill>
                  <a:srgbClr val="2D3748"/>
                </a:solidFill>
                <a:effectLst/>
                <a:latin typeface="system-ui"/>
              </a:rPr>
              <a:t>Shadertoy</a:t>
            </a:r>
            <a:r>
              <a:rPr lang="pt-BR" b="0" i="0" dirty="0">
                <a:solidFill>
                  <a:srgbClr val="2D3748"/>
                </a:solidFill>
                <a:effectLst/>
                <a:latin typeface="system-ui"/>
              </a:rPr>
              <a:t> não permite que você escreva </a:t>
            </a:r>
            <a:r>
              <a:rPr lang="pt-BR" b="0" i="0" dirty="0" err="1">
                <a:solidFill>
                  <a:srgbClr val="2D3748"/>
                </a:solidFill>
                <a:effectLst/>
                <a:latin typeface="system-ui"/>
              </a:rPr>
              <a:t>vertex</a:t>
            </a:r>
            <a:r>
              <a:rPr lang="pt-BR" b="0" i="0" dirty="0">
                <a:solidFill>
                  <a:srgbClr val="2D3748"/>
                </a:solidFill>
                <a:effectLst/>
                <a:latin typeface="system-ui"/>
              </a:rPr>
              <a:t> </a:t>
            </a:r>
            <a:r>
              <a:rPr lang="pt-BR" b="0" i="0" dirty="0" err="1">
                <a:solidFill>
                  <a:srgbClr val="2D3748"/>
                </a:solidFill>
                <a:effectLst/>
                <a:latin typeface="system-ui"/>
              </a:rPr>
              <a:t>shaders</a:t>
            </a:r>
            <a:r>
              <a:rPr lang="pt-BR" b="0" i="0" dirty="0">
                <a:solidFill>
                  <a:srgbClr val="2D3748"/>
                </a:solidFill>
                <a:effectLst/>
                <a:latin typeface="system-ui"/>
              </a:rPr>
              <a:t> e apenas permite que você escreva </a:t>
            </a:r>
            <a:r>
              <a:rPr lang="pt-BR" b="0" i="0" dirty="0" err="1">
                <a:solidFill>
                  <a:srgbClr val="2D3748"/>
                </a:solidFill>
                <a:effectLst/>
                <a:latin typeface="system-ui"/>
              </a:rPr>
              <a:t>fragment</a:t>
            </a:r>
            <a:r>
              <a:rPr lang="pt-BR" b="0" i="0" dirty="0">
                <a:solidFill>
                  <a:srgbClr val="2D3748"/>
                </a:solidFill>
                <a:effectLst/>
                <a:latin typeface="system-ui"/>
              </a:rPr>
              <a:t> </a:t>
            </a:r>
            <a:r>
              <a:rPr lang="pt-BR" b="0" i="0" dirty="0" err="1">
                <a:solidFill>
                  <a:srgbClr val="2D3748"/>
                </a:solidFill>
                <a:effectLst/>
                <a:latin typeface="system-ui"/>
              </a:rPr>
              <a:t>shaders</a:t>
            </a:r>
            <a:r>
              <a:rPr lang="pt-BR" b="0" i="0" dirty="0">
                <a:solidFill>
                  <a:srgbClr val="2D3748"/>
                </a:solidFill>
                <a:effectLst/>
                <a:latin typeface="system-ui"/>
              </a:rPr>
              <a:t>. Essencialmente, ele fornece um ambiente para experimentar e desenvolver no fragmento </a:t>
            </a:r>
            <a:r>
              <a:rPr lang="pt-BR" b="0" i="0" dirty="0" err="1">
                <a:solidFill>
                  <a:srgbClr val="2D3748"/>
                </a:solidFill>
                <a:effectLst/>
                <a:latin typeface="system-ui"/>
              </a:rPr>
              <a:t>shader</a:t>
            </a:r>
            <a:r>
              <a:rPr lang="pt-BR" b="0" i="0" dirty="0">
                <a:solidFill>
                  <a:srgbClr val="2D3748"/>
                </a:solidFill>
                <a:effectLst/>
                <a:latin typeface="system-ui"/>
              </a:rPr>
              <a:t>, tirando todo o proveito do paralelismo de pixels na tela.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7149C-EEB0-88E6-F46F-5F8A9075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54" y="763400"/>
            <a:ext cx="7531100" cy="1765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922BAA-4C79-FFF0-1963-BB280CDBD9BF}"/>
              </a:ext>
            </a:extLst>
          </p:cNvPr>
          <p:cNvSpPr/>
          <p:nvPr/>
        </p:nvSpPr>
        <p:spPr>
          <a:xfrm>
            <a:off x="4946904" y="763400"/>
            <a:ext cx="1179576" cy="1687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</p:spTree>
    <p:extLst>
      <p:ext uri="{BB962C8B-B14F-4D97-AF65-F5344CB8AC3E}">
        <p14:creationId xmlns:p14="http://schemas.microsoft.com/office/powerpoint/2010/main" val="3977812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noProof="0" dirty="0"/>
              <a:t>Live Coding</a:t>
            </a:r>
            <a:endParaRPr lang="en-US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11" name="Picture 10" descr="mavimedia giphyupload code developer yazılım GIF">
            <a:extLst>
              <a:ext uri="{FF2B5EF4-FFF2-40B4-BE49-F238E27FC236}">
                <a16:creationId xmlns:a16="http://schemas.microsoft.com/office/drawing/2014/main" id="{5B2E7726-B82C-B2AD-6346-2B10835A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72" y="1011473"/>
            <a:ext cx="6948239" cy="389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31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Entidades na Pipeline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89" y="740975"/>
            <a:ext cx="6614585" cy="48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F6FA-4F2F-EFA8-71EC-4A53CAE0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/>
              <a:t>Live coding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476CD-2772-1B32-8DB3-453124DDE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rgbClr val="2D3748"/>
                </a:solidFill>
              </a:rPr>
              <a:t>Introdução: </a:t>
            </a:r>
            <a:r>
              <a:rPr lang="en-US" dirty="0">
                <a:hlinkClick r:id="rId2"/>
              </a:rPr>
              <a:t>https://www.shadertoy.com/view/MXfBW4</a:t>
            </a:r>
            <a:endParaRPr lang="en-US" dirty="0"/>
          </a:p>
          <a:p>
            <a:endParaRPr lang="pt-BR" dirty="0"/>
          </a:p>
          <a:p>
            <a:r>
              <a:rPr lang="pt-BR" dirty="0">
                <a:solidFill>
                  <a:srgbClr val="2D3748"/>
                </a:solidFill>
              </a:rPr>
              <a:t>Círculo: </a:t>
            </a:r>
            <a:r>
              <a:rPr lang="pt-BR" dirty="0">
                <a:hlinkClick r:id="rId3"/>
              </a:rPr>
              <a:t>https://www.shadertoy.com/view/l3fBWr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084D3-009A-BD48-4BA6-5341ED02F2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9176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 dirty="0"/>
              <a:t>Luciano Soares</a:t>
            </a:r>
            <a:br>
              <a:rPr lang="pt-BR" sz="2200" dirty="0"/>
            </a:br>
            <a:r>
              <a:rPr lang="pt-BR" sz="2200" dirty="0"/>
              <a:t>&lt;</a:t>
            </a:r>
            <a:r>
              <a:rPr lang="pt-BR" sz="2200" dirty="0" err="1"/>
              <a:t>lpsoares@insper.edu.br</a:t>
            </a:r>
            <a:r>
              <a:rPr lang="pt-BR" sz="2200" dirty="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 dirty="0"/>
              <a:t>Fabio Orfali</a:t>
            </a:r>
            <a:br>
              <a:rPr lang="en-BR" sz="2200" dirty="0"/>
            </a:br>
            <a:r>
              <a:rPr lang="en-BR" sz="2200" dirty="0"/>
              <a:t>&lt;fabioo1@insper.edu.br&gt;</a:t>
            </a:r>
            <a:endParaRPr lang="pt-BR" sz="2200" dirty="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 dirty="0"/>
              <a:t>Gustavo Braga</a:t>
            </a:r>
            <a:br>
              <a:rPr lang="en-BR" sz="2200" dirty="0"/>
            </a:br>
            <a:r>
              <a:rPr lang="en-US" sz="2200" dirty="0"/>
              <a:t>&lt;gustavobb1@insper.edu.br&gt;</a:t>
            </a:r>
            <a:endParaRPr sz="2200" dirty="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Implementações de Pipelines Gráficos : GPUs</a:t>
            </a:r>
            <a:endParaRPr/>
          </a:p>
        </p:txBody>
      </p:sp>
      <p:sp>
        <p:nvSpPr>
          <p:cNvPr id="374" name="Google Shape;374;p43"/>
          <p:cNvSpPr txBox="1">
            <a:spLocks noGrp="1"/>
          </p:cNvSpPr>
          <p:nvPr>
            <p:ph type="body" idx="1"/>
          </p:nvPr>
        </p:nvSpPr>
        <p:spPr>
          <a:xfrm>
            <a:off x="355547" y="716459"/>
            <a:ext cx="84282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14350" indent="-285750">
              <a:buFont typeface="Arial,Sans-Serif"/>
              <a:buChar char="•"/>
            </a:pPr>
            <a:r>
              <a:rPr lang="pt-BR"/>
              <a:t>Tudo poderia ser feito em CPU, porém, mais lento.</a:t>
            </a:r>
            <a:endParaRPr lang="en-US"/>
          </a:p>
          <a:p>
            <a:pPr marL="514350" indent="-285750">
              <a:buFont typeface="Arial,Sans-Serif"/>
              <a:buChar char="•"/>
            </a:pPr>
            <a:r>
              <a:rPr lang="pt-BR"/>
              <a:t>Mais intuitivo/otimizado.</a:t>
            </a:r>
          </a:p>
          <a:p>
            <a:pPr marL="514350" indent="-285750">
              <a:buFont typeface="Arial,Sans-Serif"/>
              <a:buChar char="•"/>
            </a:pPr>
            <a:r>
              <a:rPr lang="pt-BR"/>
              <a:t>Simulações em tempo real.</a:t>
            </a:r>
          </a:p>
        </p:txBody>
      </p:sp>
      <p:sp>
        <p:nvSpPr>
          <p:cNvPr id="375" name="Google Shape;37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2" name="Picture 1" descr="Placa de Vídeo RTX 4090 Founders Edition 24GB">
            <a:extLst>
              <a:ext uri="{FF2B5EF4-FFF2-40B4-BE49-F238E27FC236}">
                <a16:creationId xmlns:a16="http://schemas.microsoft.com/office/drawing/2014/main" id="{16283EBA-F75D-275D-361E-08DEBAB8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8" y="1905476"/>
            <a:ext cx="3508844" cy="278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A49A4-E3A1-5894-16B6-14B5D68E5E31}"/>
              </a:ext>
            </a:extLst>
          </p:cNvPr>
          <p:cNvSpPr txBox="1"/>
          <p:nvPr/>
        </p:nvSpPr>
        <p:spPr>
          <a:xfrm>
            <a:off x="6236734" y="477749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Open Sans"/>
                <a:ea typeface="Open Sans"/>
                <a:cs typeface="Open Sans"/>
              </a:rPr>
              <a:t>32 threads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AD412-A19D-BFEB-5780-E7494F6043EE}"/>
              </a:ext>
            </a:extLst>
          </p:cNvPr>
          <p:cNvSpPr txBox="1"/>
          <p:nvPr/>
        </p:nvSpPr>
        <p:spPr>
          <a:xfrm>
            <a:off x="1651608" y="493065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FF0000"/>
                </a:solidFill>
                <a:latin typeface="Verdana"/>
              </a:rPr>
              <a:t>16.384 CUDA cores</a:t>
            </a:r>
            <a:endParaRPr lang="en-US"/>
          </a:p>
        </p:txBody>
      </p:sp>
      <p:pic>
        <p:nvPicPr>
          <p:cNvPr id="6" name="Picture 5" descr="Intel Core i9-14900KF, 14ª Geração, 6GHz Max Turbo, Cache 36MB, 24 Núcleos,  32 Threads, LGA1700 (BX8071514900KF)">
            <a:extLst>
              <a:ext uri="{FF2B5EF4-FFF2-40B4-BE49-F238E27FC236}">
                <a16:creationId xmlns:a16="http://schemas.microsoft.com/office/drawing/2014/main" id="{A7FE57D3-ABE4-FD68-950D-4CF587AE2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214" y="1932247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Implementações de Pipelines Gráficos : </a:t>
            </a:r>
            <a:r>
              <a:rPr lang="pt-BR" sz="2700" err="1"/>
              <a:t>GPUs</a:t>
            </a:r>
            <a:endParaRPr lang="pt-BR" sz="2700" err="1">
              <a:solidFill>
                <a:srgbClr val="000000"/>
              </a:solidFill>
            </a:endParaRPr>
          </a:p>
          <a:p>
            <a:endParaRPr lang="pt-BR" sz="2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F707D-2822-12F8-E713-2388726E2F71}"/>
              </a:ext>
            </a:extLst>
          </p:cNvPr>
          <p:cNvSpPr txBox="1"/>
          <p:nvPr/>
        </p:nvSpPr>
        <p:spPr>
          <a:xfrm>
            <a:off x="3200400" y="2628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https://youtu.be/-P28LKWTzrI</a:t>
            </a:r>
          </a:p>
        </p:txBody>
      </p:sp>
      <p:pic>
        <p:nvPicPr>
          <p:cNvPr id="8" name="Online Media 7" title="Mythbusters Demo GPU versus CPU">
            <a:hlinkClick r:id="" action="ppaction://media"/>
            <a:extLst>
              <a:ext uri="{FF2B5EF4-FFF2-40B4-BE49-F238E27FC236}">
                <a16:creationId xmlns:a16="http://schemas.microsoft.com/office/drawing/2014/main" id="{304AF714-BBF2-12E9-6F1A-721E69487FB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790575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9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Papel da CPU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BA4D-ADFE-F96F-E8BC-AB394E42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A CPU é responsável por enviar os dados para a GPU, gerenciar o pipeline gráfico e memória (Buffers).</a:t>
            </a:r>
          </a:p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Controla o que a GPU vai renderizar pois cuida do movimento de objetos e players em uma cena.</a:t>
            </a:r>
          </a:p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Detecção de colisões (na maioria das vezes)</a:t>
            </a:r>
          </a:p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 err="1">
                <a:solidFill>
                  <a:srgbClr val="000000"/>
                </a:solidFill>
              </a:rPr>
              <a:t>Culling</a:t>
            </a:r>
            <a:r>
              <a:rPr lang="pt-BR" dirty="0">
                <a:solidFill>
                  <a:srgbClr val="000000"/>
                </a:solidFill>
              </a:rPr>
              <a:t> de objetos, escolha de LOD.</a:t>
            </a:r>
          </a:p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Mais otimizada para certas operações.</a:t>
            </a:r>
            <a:endParaRPr lang="pt-BR" dirty="0"/>
          </a:p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Outros papéis mais intuitivos: Comunicação multiplayer, áudios e sons.</a:t>
            </a:r>
            <a:endParaRPr lang="pt-BR" dirty="0"/>
          </a:p>
          <a:p>
            <a:pPr marL="571500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2D3748"/>
              </a:solidFill>
              <a:latin typeface="system-ui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2D3748"/>
              </a:solidFill>
              <a:latin typeface="system-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54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/>
              <a:t>O que </a:t>
            </a:r>
            <a:r>
              <a:rPr lang="en-US" sz="2650" err="1"/>
              <a:t>são</a:t>
            </a:r>
            <a:r>
              <a:rPr lang="en-US" sz="2650"/>
              <a:t> shaders?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BA4D-ADFE-F96F-E8BC-AB394E42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2D3748"/>
                </a:solidFill>
                <a:latin typeface="system-ui"/>
              </a:rPr>
              <a:t>Códigos feitos </a:t>
            </a:r>
            <a:r>
              <a:rPr lang="pt-BR" sz="2400" i="0">
                <a:solidFill>
                  <a:srgbClr val="2D3748"/>
                </a:solidFill>
                <a:effectLst/>
                <a:latin typeface="system-ui"/>
              </a:rPr>
              <a:t>para </a:t>
            </a:r>
            <a:r>
              <a:rPr lang="pt-BR" sz="2400">
                <a:solidFill>
                  <a:srgbClr val="2D3748"/>
                </a:solidFill>
                <a:latin typeface="system-ui"/>
              </a:rPr>
              <a:t>atuar em GPU, geralmente </a:t>
            </a:r>
            <a:r>
              <a:rPr lang="pt-BR" sz="2400" i="0">
                <a:solidFill>
                  <a:srgbClr val="2D3748"/>
                </a:solidFill>
                <a:effectLst/>
                <a:latin typeface="system-ui"/>
              </a:rPr>
              <a:t>com </a:t>
            </a:r>
            <a:r>
              <a:rPr lang="pt-BR" sz="2400">
                <a:solidFill>
                  <a:srgbClr val="2D3748"/>
                </a:solidFill>
                <a:latin typeface="system-ui"/>
              </a:rPr>
              <a:t>ênfase visual</a:t>
            </a:r>
            <a:r>
              <a:rPr lang="pt-BR" sz="2400" i="0">
                <a:solidFill>
                  <a:srgbClr val="2D3748"/>
                </a:solidFill>
                <a:effectLst/>
                <a:latin typeface="system-ui"/>
              </a:rPr>
              <a:t>.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pt-BR" sz="2400" i="0">
              <a:solidFill>
                <a:srgbClr val="2D3748"/>
              </a:solidFill>
              <a:effectLst/>
              <a:latin typeface="system-ui"/>
            </a:endParaRPr>
          </a:p>
          <a:p>
            <a:pPr marL="1028700" lvl="1" indent="-342900" algn="l">
              <a:buFont typeface="Arial" panose="020B0604020202020204" pitchFamily="34" charset="0"/>
              <a:buChar char="•"/>
            </a:pPr>
            <a:endParaRPr lang="pt-BR" sz="2400">
              <a:solidFill>
                <a:srgbClr val="2D3748"/>
              </a:solidFill>
              <a:latin typeface="system-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7" name="Google Shape;82;p16">
            <a:hlinkClick r:id="rId2"/>
            <a:extLst>
              <a:ext uri="{FF2B5EF4-FFF2-40B4-BE49-F238E27FC236}">
                <a16:creationId xmlns:a16="http://schemas.microsoft.com/office/drawing/2014/main" id="{C04718D3-D146-F60C-4E89-E747D1E46D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301" y="2298964"/>
            <a:ext cx="2281103" cy="296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omputer screen shot of a cell&#10;&#10;Description automatically generated">
            <a:extLst>
              <a:ext uri="{FF2B5EF4-FFF2-40B4-BE49-F238E27FC236}">
                <a16:creationId xmlns:a16="http://schemas.microsoft.com/office/drawing/2014/main" id="{21AEAE67-BD3D-E967-AC98-B9904768B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29" y="1820296"/>
            <a:ext cx="2354195" cy="1520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DF887-DDF5-8B3B-7F94-886F3340A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09" y="1820522"/>
            <a:ext cx="2249436" cy="148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DBD3DE-A95F-EC98-4A99-DD486B898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574" y="1818626"/>
            <a:ext cx="2054883" cy="1499266"/>
          </a:xfrm>
          <a:prstGeom prst="rect">
            <a:avLst/>
          </a:prstGeom>
        </p:spPr>
      </p:pic>
      <p:pic>
        <p:nvPicPr>
          <p:cNvPr id="11" name="Picture 10" descr="Shadertoy">
            <a:extLst>
              <a:ext uri="{FF2B5EF4-FFF2-40B4-BE49-F238E27FC236}">
                <a16:creationId xmlns:a16="http://schemas.microsoft.com/office/drawing/2014/main" id="{E69C5401-5753-3BD8-B146-F99164DEE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268" y="3781523"/>
            <a:ext cx="2259312" cy="1273758"/>
          </a:xfrm>
          <a:prstGeom prst="rect">
            <a:avLst/>
          </a:prstGeom>
        </p:spPr>
      </p:pic>
      <p:pic>
        <p:nvPicPr>
          <p:cNvPr id="5" name="Picture 4" descr="Metaball effect with png images - Questions - three.js forum">
            <a:extLst>
              <a:ext uri="{FF2B5EF4-FFF2-40B4-BE49-F238E27FC236}">
                <a16:creationId xmlns:a16="http://schemas.microsoft.com/office/drawing/2014/main" id="{EF30062C-DE33-67BC-AAF9-563520357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906" y="3408529"/>
            <a:ext cx="1861573" cy="18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2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 dirty="0" err="1"/>
              <a:t>Shaders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BA4D-ADFE-F96F-E8BC-AB394E42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228600" indent="0"/>
            <a:r>
              <a:rPr lang="pt-BR" dirty="0">
                <a:solidFill>
                  <a:srgbClr val="000000"/>
                </a:solidFill>
              </a:rPr>
              <a:t>Linguagens </a:t>
            </a:r>
            <a:r>
              <a:rPr lang="pt-BR" i="0" dirty="0">
                <a:solidFill>
                  <a:srgbClr val="000000"/>
                </a:solidFill>
                <a:effectLst/>
              </a:rPr>
              <a:t>para </a:t>
            </a:r>
            <a:r>
              <a:rPr lang="pt-BR" dirty="0" err="1">
                <a:solidFill>
                  <a:srgbClr val="000000"/>
                </a:solidFill>
              </a:rPr>
              <a:t>shaders</a:t>
            </a:r>
            <a:r>
              <a:rPr lang="pt-BR" dirty="0">
                <a:solidFill>
                  <a:srgbClr val="000000"/>
                </a:solidFill>
              </a:rPr>
              <a:t> mais populares são:</a:t>
            </a:r>
            <a:endParaRPr lang="en-US" dirty="0">
              <a:solidFill>
                <a:srgbClr val="000000"/>
              </a:solidFill>
            </a:endParaRPr>
          </a:p>
          <a:p>
            <a:pPr marL="571500" indent="-342900">
              <a:buFont typeface="Arial,Sans-Serif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OpenGL </a:t>
            </a:r>
            <a:r>
              <a:rPr lang="pt-BR" dirty="0" err="1">
                <a:solidFill>
                  <a:srgbClr val="000000"/>
                </a:solidFill>
              </a:rPr>
              <a:t>Shading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Language</a:t>
            </a:r>
            <a:r>
              <a:rPr lang="pt-BR" dirty="0">
                <a:solidFill>
                  <a:srgbClr val="000000"/>
                </a:solidFill>
              </a:rPr>
              <a:t> (GLSL)</a:t>
            </a:r>
            <a:endParaRPr lang="en-US" dirty="0">
              <a:solidFill>
                <a:srgbClr val="000000"/>
              </a:solidFill>
            </a:endParaRPr>
          </a:p>
          <a:p>
            <a:pPr marL="571500" indent="-342900">
              <a:buFont typeface="Arial,Sans-Serif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High-</a:t>
            </a:r>
            <a:r>
              <a:rPr lang="pt-BR" dirty="0" err="1">
                <a:solidFill>
                  <a:srgbClr val="000000"/>
                </a:solidFill>
              </a:rPr>
              <a:t>Level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Shading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Language</a:t>
            </a:r>
            <a:r>
              <a:rPr lang="pt-BR" dirty="0">
                <a:solidFill>
                  <a:srgbClr val="000000"/>
                </a:solidFill>
              </a:rPr>
              <a:t> (HLSL)</a:t>
            </a:r>
            <a:endParaRPr lang="pt-BR" dirty="0"/>
          </a:p>
          <a:p>
            <a:pPr marL="571500" indent="-342900">
              <a:buFont typeface="Arial,Sans-Serif" panose="020B0604020202020204" pitchFamily="34" charset="0"/>
              <a:buChar char="•"/>
            </a:pPr>
            <a:r>
              <a:rPr lang="pt-BR" dirty="0" err="1">
                <a:solidFill>
                  <a:srgbClr val="000000"/>
                </a:solidFill>
              </a:rPr>
              <a:t>WebGPU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Shading</a:t>
            </a:r>
            <a:r>
              <a:rPr lang="pt-BR" dirty="0">
                <a:solidFill>
                  <a:srgbClr val="000000"/>
                </a:solidFill>
              </a:rPr>
              <a:t> </a:t>
            </a:r>
            <a:r>
              <a:rPr lang="pt-BR" dirty="0" err="1">
                <a:solidFill>
                  <a:srgbClr val="000000"/>
                </a:solidFill>
              </a:rPr>
              <a:t>Language</a:t>
            </a:r>
            <a:r>
              <a:rPr lang="pt-BR" dirty="0">
                <a:solidFill>
                  <a:srgbClr val="000000"/>
                </a:solidFill>
              </a:rPr>
              <a:t> (WGSL)</a:t>
            </a:r>
            <a:endParaRPr lang="pt-BR" i="0" dirty="0">
              <a:solidFill>
                <a:srgbClr val="000000"/>
              </a:solidFill>
              <a:effectLst/>
            </a:endParaRP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2D3748"/>
              </a:solidFill>
              <a:latin typeface="system-ui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pt-BR" sz="2400" dirty="0">
              <a:solidFill>
                <a:srgbClr val="2D3748"/>
              </a:solidFill>
              <a:latin typeface="system-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82774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2032</Words>
  <Application>Microsoft Macintosh PowerPoint</Application>
  <PresentationFormat>On-screen Show (16:10)</PresentationFormat>
  <Paragraphs>311</Paragraphs>
  <Slides>41</Slides>
  <Notes>26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Arial</vt:lpstr>
      <vt:lpstr>Arial,Sans-Serif</vt:lpstr>
      <vt:lpstr>Courier New</vt:lpstr>
      <vt:lpstr>Open Sans</vt:lpstr>
      <vt:lpstr>system-ui</vt:lpstr>
      <vt:lpstr>Verdana</vt:lpstr>
      <vt:lpstr>Personalizar design</vt:lpstr>
      <vt:lpstr>PowerPoint Presentation</vt:lpstr>
      <vt:lpstr>Pipeline de Rasterização </vt:lpstr>
      <vt:lpstr>Pipeline de Rasterização</vt:lpstr>
      <vt:lpstr>Entidades na Pipeline</vt:lpstr>
      <vt:lpstr>Implementações de Pipelines Gráficos : GPUs</vt:lpstr>
      <vt:lpstr>Implementações de Pipelines Gráficos : GPUs </vt:lpstr>
      <vt:lpstr>Papel da CPU</vt:lpstr>
      <vt:lpstr>O que são shaders?</vt:lpstr>
      <vt:lpstr>Shaders</vt:lpstr>
      <vt:lpstr>Tipos de shaders</vt:lpstr>
      <vt:lpstr>Como os Shaders são invocados</vt:lpstr>
      <vt:lpstr>Transformações Geométricas e Visualização</vt:lpstr>
      <vt:lpstr>Amostrando os Triângulo</vt:lpstr>
      <vt:lpstr>Avaliando a Função de Shading</vt:lpstr>
      <vt:lpstr>Mapeamento de Texturas</vt:lpstr>
      <vt:lpstr>Teste de Visibilidade do Z-Buffer</vt:lpstr>
      <vt:lpstr>Objetivo: Cenas 3D complexas em tempo real</vt:lpstr>
      <vt:lpstr>Shaders Programáveis</vt:lpstr>
      <vt:lpstr>Compilação de um Shader</vt:lpstr>
      <vt:lpstr>Mapeamento do Shader no HW</vt:lpstr>
      <vt:lpstr>Mapeamento do Shader no HW</vt:lpstr>
      <vt:lpstr>Reduzindo os Cores</vt:lpstr>
      <vt:lpstr>Múltiplas Threads</vt:lpstr>
      <vt:lpstr>GPUs com muitos Cores</vt:lpstr>
      <vt:lpstr>Múltiplos dados (SIMD)</vt:lpstr>
      <vt:lpstr>SIMD Cores: Vectorized Instruction Set</vt:lpstr>
      <vt:lpstr>Adicionando tudo: vários núcleos SIMD</vt:lpstr>
      <vt:lpstr>Condicionais / Branches</vt:lpstr>
      <vt:lpstr>Introdução a Shaders (GLSL)</vt:lpstr>
      <vt:lpstr>Uniforms</vt:lpstr>
      <vt:lpstr>Uniforms</vt:lpstr>
      <vt:lpstr>In e Outs</vt:lpstr>
      <vt:lpstr>In e Outs</vt:lpstr>
      <vt:lpstr>In e Outs</vt:lpstr>
      <vt:lpstr>Algumas das principais funções</vt:lpstr>
      <vt:lpstr>Algumas das principais funções</vt:lpstr>
      <vt:lpstr>Shadertoy</vt:lpstr>
      <vt:lpstr>Fragment Shader</vt:lpstr>
      <vt:lpstr>Live Coding</vt:lpstr>
      <vt:lpstr>Live coding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8</cp:revision>
  <cp:lastPrinted>2023-04-25T14:43:47Z</cp:lastPrinted>
  <dcterms:modified xsi:type="dcterms:W3CDTF">2024-10-22T00:47:08Z</dcterms:modified>
</cp:coreProperties>
</file>